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0680700" cy="7556500"/>
  <p:notesSz cx="10680700" cy="7556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114" y="4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0680" y="927774"/>
            <a:ext cx="9679338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9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0560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65909" y="1054036"/>
            <a:ext cx="545465" cy="481330"/>
          </a:xfrm>
          <a:custGeom>
            <a:avLst/>
            <a:gdLst/>
            <a:ahLst/>
            <a:cxnLst/>
            <a:rect l="l" t="t" r="r" b="b"/>
            <a:pathLst>
              <a:path w="545464" h="481330">
                <a:moveTo>
                  <a:pt x="544995" y="0"/>
                </a:moveTo>
                <a:lnTo>
                  <a:pt x="0" y="0"/>
                </a:lnTo>
                <a:lnTo>
                  <a:pt x="0" y="481329"/>
                </a:lnTo>
                <a:lnTo>
                  <a:pt x="544995" y="481329"/>
                </a:lnTo>
                <a:lnTo>
                  <a:pt x="544995" y="0"/>
                </a:lnTo>
                <a:close/>
              </a:path>
            </a:pathLst>
          </a:custGeom>
          <a:solidFill>
            <a:srgbClr val="9437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6194" y="895629"/>
            <a:ext cx="10106774" cy="68390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7069" y="884980"/>
            <a:ext cx="10126560" cy="70520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93814" y="901725"/>
            <a:ext cx="10093325" cy="671830"/>
          </a:xfrm>
          <a:custGeom>
            <a:avLst/>
            <a:gdLst/>
            <a:ahLst/>
            <a:cxnLst/>
            <a:rect l="l" t="t" r="r" b="b"/>
            <a:pathLst>
              <a:path w="10093325" h="671830">
                <a:moveTo>
                  <a:pt x="0" y="111188"/>
                </a:moveTo>
                <a:lnTo>
                  <a:pt x="8823" y="68113"/>
                </a:lnTo>
                <a:lnTo>
                  <a:pt x="32916" y="32748"/>
                </a:lnTo>
                <a:lnTo>
                  <a:pt x="68713" y="8806"/>
                </a:lnTo>
                <a:lnTo>
                  <a:pt x="112649" y="0"/>
                </a:lnTo>
                <a:lnTo>
                  <a:pt x="9981946" y="0"/>
                </a:lnTo>
                <a:lnTo>
                  <a:pt x="10024999" y="8806"/>
                </a:lnTo>
                <a:lnTo>
                  <a:pt x="10060344" y="32748"/>
                </a:lnTo>
                <a:lnTo>
                  <a:pt x="10084271" y="68113"/>
                </a:lnTo>
                <a:lnTo>
                  <a:pt x="10093071" y="111188"/>
                </a:lnTo>
                <a:lnTo>
                  <a:pt x="10093071" y="560527"/>
                </a:lnTo>
                <a:lnTo>
                  <a:pt x="10084271" y="603601"/>
                </a:lnTo>
                <a:lnTo>
                  <a:pt x="10060344" y="638967"/>
                </a:lnTo>
                <a:lnTo>
                  <a:pt x="10024999" y="662909"/>
                </a:lnTo>
                <a:lnTo>
                  <a:pt x="9981946" y="671715"/>
                </a:lnTo>
                <a:lnTo>
                  <a:pt x="112649" y="671715"/>
                </a:lnTo>
                <a:lnTo>
                  <a:pt x="68713" y="662909"/>
                </a:lnTo>
                <a:lnTo>
                  <a:pt x="32916" y="638967"/>
                </a:lnTo>
                <a:lnTo>
                  <a:pt x="8823" y="603601"/>
                </a:lnTo>
                <a:lnTo>
                  <a:pt x="0" y="560527"/>
                </a:lnTo>
                <a:lnTo>
                  <a:pt x="0" y="111188"/>
                </a:lnTo>
                <a:close/>
              </a:path>
            </a:pathLst>
          </a:custGeom>
          <a:ln w="33489">
            <a:solidFill>
              <a:srgbClr val="D995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045" y="1428434"/>
            <a:ext cx="6199505" cy="2107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0104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8790" y="1357160"/>
            <a:ext cx="1475143" cy="14135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4367" y="2804126"/>
            <a:ext cx="5013960" cy="738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50" spc="-350" dirty="0">
                <a:solidFill>
                  <a:srgbClr val="BFFF0D"/>
                </a:solidFill>
                <a:latin typeface="Gulim"/>
                <a:cs typeface="Gulim"/>
              </a:rPr>
              <a:t>사용자</a:t>
            </a:r>
            <a:r>
              <a:rPr sz="4650" spc="25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4650" spc="-350" dirty="0">
                <a:solidFill>
                  <a:srgbClr val="BFFF0D"/>
                </a:solidFill>
                <a:latin typeface="Gulim"/>
                <a:cs typeface="Gulim"/>
              </a:rPr>
              <a:t>정의</a:t>
            </a:r>
            <a:r>
              <a:rPr sz="4650" spc="50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4650" spc="-350" dirty="0">
                <a:solidFill>
                  <a:srgbClr val="BFFF0D"/>
                </a:solidFill>
                <a:latin typeface="Gulim"/>
                <a:cs typeface="Gulim"/>
              </a:rPr>
              <a:t>폼</a:t>
            </a:r>
            <a:r>
              <a:rPr sz="4650" spc="40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4650" spc="-350" dirty="0">
                <a:solidFill>
                  <a:srgbClr val="BFFF0D"/>
                </a:solidFill>
                <a:latin typeface="Gulim"/>
                <a:cs typeface="Gulim"/>
              </a:rPr>
              <a:t>활용</a:t>
            </a:r>
            <a:endParaRPr sz="465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5190" y="1756203"/>
            <a:ext cx="1120140" cy="738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50" spc="-840" dirty="0"/>
              <a:t>1</a:t>
            </a:r>
            <a:r>
              <a:rPr sz="4650" spc="-245" dirty="0"/>
              <a:t>2</a:t>
            </a:r>
            <a:r>
              <a:rPr sz="4650" spc="-350" dirty="0"/>
              <a:t>강</a:t>
            </a:r>
            <a:endParaRPr sz="4650"/>
          </a:p>
        </p:txBody>
      </p:sp>
      <p:sp>
        <p:nvSpPr>
          <p:cNvPr id="6" name="object 6"/>
          <p:cNvSpPr/>
          <p:nvPr/>
        </p:nvSpPr>
        <p:spPr>
          <a:xfrm>
            <a:off x="3238004" y="3609937"/>
            <a:ext cx="5046980" cy="10795"/>
          </a:xfrm>
          <a:custGeom>
            <a:avLst/>
            <a:gdLst/>
            <a:ahLst/>
            <a:cxnLst/>
            <a:rect l="l" t="t" r="r" b="b"/>
            <a:pathLst>
              <a:path w="5046980" h="10795">
                <a:moveTo>
                  <a:pt x="0" y="10667"/>
                </a:moveTo>
                <a:lnTo>
                  <a:pt x="5046535" y="0"/>
                </a:lnTo>
              </a:path>
              <a:path w="5046980" h="10795">
                <a:moveTo>
                  <a:pt x="0" y="10667"/>
                </a:moveTo>
                <a:lnTo>
                  <a:pt x="5046535" y="0"/>
                </a:lnTo>
              </a:path>
            </a:pathLst>
          </a:custGeom>
          <a:ln w="2283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8078" y="5805771"/>
            <a:ext cx="5817870" cy="400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190" dirty="0">
                <a:solidFill>
                  <a:srgbClr val="FFFFFF"/>
                </a:solidFill>
                <a:latin typeface="Gulim"/>
                <a:cs typeface="Gulim"/>
              </a:rPr>
              <a:t>한림대학교</a:t>
            </a:r>
            <a:r>
              <a:rPr sz="245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Gulim"/>
                <a:cs typeface="Gulim"/>
              </a:rPr>
              <a:t>데이터과학융합스쿨</a:t>
            </a:r>
            <a:r>
              <a:rPr sz="245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Gulim"/>
                <a:cs typeface="Gulim"/>
              </a:rPr>
              <a:t>심송용</a:t>
            </a:r>
            <a:r>
              <a:rPr sz="245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Gulim"/>
                <a:cs typeface="Gulim"/>
              </a:rPr>
              <a:t>교수</a:t>
            </a:r>
            <a:endParaRPr sz="245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5802" y="2851404"/>
            <a:ext cx="4298315" cy="702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385" dirty="0">
                <a:solidFill>
                  <a:srgbClr val="FFFF00"/>
                </a:solidFill>
              </a:rPr>
              <a:t>2</a:t>
            </a:r>
            <a:r>
              <a:rPr sz="4400" spc="170" dirty="0">
                <a:solidFill>
                  <a:srgbClr val="FFFF00"/>
                </a:solidFill>
              </a:rPr>
              <a:t>.</a:t>
            </a:r>
            <a:r>
              <a:rPr sz="4400" spc="-345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폼양</a:t>
            </a:r>
            <a:r>
              <a:rPr sz="4400" spc="-320" dirty="0">
                <a:solidFill>
                  <a:srgbClr val="FFFF00"/>
                </a:solidFill>
              </a:rPr>
              <a:t>식</a:t>
            </a:r>
            <a:r>
              <a:rPr sz="4400" spc="-31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삽입하</a:t>
            </a:r>
            <a:r>
              <a:rPr sz="4400" spc="-320" dirty="0">
                <a:solidFill>
                  <a:srgbClr val="FFFF00"/>
                </a:solidFill>
              </a:rPr>
              <a:t>기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437" y="3641915"/>
            <a:ext cx="5147017" cy="105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284" y="1881123"/>
            <a:ext cx="249656" cy="1964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8708" y="1678149"/>
            <a:ext cx="8897620" cy="11696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활용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프로그램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예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35" dirty="0">
                <a:solidFill>
                  <a:srgbClr val="FFFF00"/>
                </a:solidFill>
                <a:latin typeface="Gulim"/>
                <a:cs typeface="Gulim"/>
              </a:rPr>
              <a:t>(사용자폼1(출생연도계산).xlsm)</a:t>
            </a:r>
            <a:endParaRPr sz="2100">
              <a:latin typeface="Gulim"/>
              <a:cs typeface="Gulim"/>
            </a:endParaRPr>
          </a:p>
          <a:p>
            <a:pPr marL="12700" marR="5080" indent="13335">
              <a:lnSpc>
                <a:spcPts val="2480"/>
              </a:lnSpc>
              <a:spcBef>
                <a:spcPts val="860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사용하여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간단한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양식창을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만들고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창에서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나이를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받아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출생연도를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계산한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그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결과를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알려주는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프로그램</a:t>
            </a:r>
            <a:endParaRPr sz="21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83996" y="2910801"/>
            <a:ext cx="6171565" cy="3724275"/>
            <a:chOff x="783996" y="2910801"/>
            <a:chExt cx="6171565" cy="37242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223" y="2927553"/>
              <a:ext cx="6139573" cy="3689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996" y="2910801"/>
              <a:ext cx="6171539" cy="3724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14481" y="3775214"/>
            <a:ext cx="612140" cy="457200"/>
            <a:chOff x="4514481" y="3775214"/>
            <a:chExt cx="612140" cy="457200"/>
          </a:xfrm>
        </p:grpSpPr>
        <p:sp>
          <p:nvSpPr>
            <p:cNvPr id="4" name="object 4"/>
            <p:cNvSpPr/>
            <p:nvPr/>
          </p:nvSpPr>
          <p:spPr>
            <a:xfrm>
              <a:off x="4528947" y="3789679"/>
              <a:ext cx="583565" cy="428625"/>
            </a:xfrm>
            <a:custGeom>
              <a:avLst/>
              <a:gdLst/>
              <a:ahLst/>
              <a:cxnLst/>
              <a:rect l="l" t="t" r="r" b="b"/>
              <a:pathLst>
                <a:path w="583564" h="428625">
                  <a:moveTo>
                    <a:pt x="369925" y="0"/>
                  </a:moveTo>
                  <a:lnTo>
                    <a:pt x="369925" y="106616"/>
                  </a:lnTo>
                  <a:lnTo>
                    <a:pt x="0" y="106616"/>
                  </a:lnTo>
                  <a:lnTo>
                    <a:pt x="0" y="321386"/>
                  </a:lnTo>
                  <a:lnTo>
                    <a:pt x="369925" y="321386"/>
                  </a:lnTo>
                  <a:lnTo>
                    <a:pt x="369925" y="428002"/>
                  </a:lnTo>
                  <a:lnTo>
                    <a:pt x="583056" y="214757"/>
                  </a:lnTo>
                  <a:lnTo>
                    <a:pt x="369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28947" y="3789679"/>
              <a:ext cx="583565" cy="428625"/>
            </a:xfrm>
            <a:custGeom>
              <a:avLst/>
              <a:gdLst/>
              <a:ahLst/>
              <a:cxnLst/>
              <a:rect l="l" t="t" r="r" b="b"/>
              <a:pathLst>
                <a:path w="583564" h="428625">
                  <a:moveTo>
                    <a:pt x="0" y="106616"/>
                  </a:moveTo>
                  <a:lnTo>
                    <a:pt x="369925" y="106616"/>
                  </a:lnTo>
                  <a:lnTo>
                    <a:pt x="369925" y="0"/>
                  </a:lnTo>
                  <a:lnTo>
                    <a:pt x="583056" y="214757"/>
                  </a:lnTo>
                  <a:lnTo>
                    <a:pt x="369925" y="428002"/>
                  </a:lnTo>
                  <a:lnTo>
                    <a:pt x="369925" y="321386"/>
                  </a:lnTo>
                  <a:lnTo>
                    <a:pt x="0" y="321386"/>
                  </a:lnTo>
                  <a:lnTo>
                    <a:pt x="0" y="106616"/>
                  </a:lnTo>
                  <a:close/>
                </a:path>
              </a:pathLst>
            </a:custGeom>
            <a:ln w="289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954" y="1701393"/>
            <a:ext cx="5315991" cy="12307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5010" y="3437408"/>
            <a:ext cx="4091304" cy="6667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85775" marR="5080" indent="-473709">
              <a:lnSpc>
                <a:spcPct val="100400"/>
              </a:lnSpc>
              <a:spcBef>
                <a:spcPts val="85"/>
              </a:spcBef>
            </a:pP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도구의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선택(①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A : 문자표,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Label)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삽입할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위치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크기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설정(②</a:t>
            </a:r>
            <a:r>
              <a:rPr sz="2100" spc="-5" dirty="0">
                <a:solidFill>
                  <a:srgbClr val="FFFFFF"/>
                </a:solidFill>
                <a:latin typeface="Malgun Gothic"/>
                <a:cs typeface="Malgun Gothic"/>
              </a:rPr>
              <a:t>)</a:t>
            </a:r>
            <a:endParaRPr sz="2100" dirty="0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8356" y="3047873"/>
            <a:ext cx="5162232" cy="32702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558A34-E044-4A13-A0DF-4291E7BF3D55}"/>
              </a:ext>
            </a:extLst>
          </p:cNvPr>
          <p:cNvGrpSpPr/>
          <p:nvPr/>
        </p:nvGrpSpPr>
        <p:grpSpPr>
          <a:xfrm>
            <a:off x="656025" y="4104158"/>
            <a:ext cx="3810000" cy="2645892"/>
            <a:chOff x="656025" y="4104158"/>
            <a:chExt cx="3810000" cy="26458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4475BB-87C6-4255-A872-B36704502E26}"/>
                </a:ext>
              </a:extLst>
            </p:cNvPr>
            <p:cNvSpPr/>
            <p:nvPr/>
          </p:nvSpPr>
          <p:spPr>
            <a:xfrm>
              <a:off x="656025" y="4104158"/>
              <a:ext cx="3810000" cy="264589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33EF83-5F65-40AD-9DF7-CDC5C80D6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550" y="4467198"/>
              <a:ext cx="2746255" cy="2247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E7524B-6AFA-4F75-8288-27D8FC76EF25}"/>
              </a:ext>
            </a:extLst>
          </p:cNvPr>
          <p:cNvSpPr txBox="1"/>
          <p:nvPr/>
        </p:nvSpPr>
        <p:spPr>
          <a:xfrm>
            <a:off x="625236" y="41084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도구상자 안보일 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73972" y="5077523"/>
            <a:ext cx="548640" cy="534670"/>
            <a:chOff x="2673972" y="5077523"/>
            <a:chExt cx="548640" cy="534670"/>
          </a:xfrm>
        </p:grpSpPr>
        <p:sp>
          <p:nvSpPr>
            <p:cNvPr id="4" name="object 4"/>
            <p:cNvSpPr/>
            <p:nvPr/>
          </p:nvSpPr>
          <p:spPr>
            <a:xfrm>
              <a:off x="2688437" y="5091988"/>
              <a:ext cx="519430" cy="506095"/>
            </a:xfrm>
            <a:custGeom>
              <a:avLst/>
              <a:gdLst/>
              <a:ahLst/>
              <a:cxnLst/>
              <a:rect l="l" t="t" r="r" b="b"/>
              <a:pathLst>
                <a:path w="519430" h="506095">
                  <a:moveTo>
                    <a:pt x="266407" y="0"/>
                  </a:moveTo>
                  <a:lnTo>
                    <a:pt x="266407" y="126428"/>
                  </a:lnTo>
                  <a:lnTo>
                    <a:pt x="0" y="126428"/>
                  </a:lnTo>
                  <a:lnTo>
                    <a:pt x="0" y="379272"/>
                  </a:lnTo>
                  <a:lnTo>
                    <a:pt x="266407" y="379272"/>
                  </a:lnTo>
                  <a:lnTo>
                    <a:pt x="266407" y="505701"/>
                  </a:lnTo>
                  <a:lnTo>
                    <a:pt x="519125" y="252857"/>
                  </a:lnTo>
                  <a:lnTo>
                    <a:pt x="26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88437" y="5091988"/>
              <a:ext cx="519430" cy="506095"/>
            </a:xfrm>
            <a:custGeom>
              <a:avLst/>
              <a:gdLst/>
              <a:ahLst/>
              <a:cxnLst/>
              <a:rect l="l" t="t" r="r" b="b"/>
              <a:pathLst>
                <a:path w="519430" h="506095">
                  <a:moveTo>
                    <a:pt x="0" y="126428"/>
                  </a:moveTo>
                  <a:lnTo>
                    <a:pt x="266407" y="126428"/>
                  </a:lnTo>
                  <a:lnTo>
                    <a:pt x="266407" y="0"/>
                  </a:lnTo>
                  <a:lnTo>
                    <a:pt x="519125" y="252857"/>
                  </a:lnTo>
                  <a:lnTo>
                    <a:pt x="266407" y="505701"/>
                  </a:lnTo>
                  <a:lnTo>
                    <a:pt x="266407" y="379272"/>
                  </a:lnTo>
                  <a:lnTo>
                    <a:pt x="0" y="379272"/>
                  </a:lnTo>
                  <a:lnTo>
                    <a:pt x="0" y="126428"/>
                  </a:lnTo>
                  <a:close/>
                </a:path>
              </a:pathLst>
            </a:custGeom>
            <a:ln w="289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5804" y="1841506"/>
            <a:ext cx="2077085" cy="70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5080" indent="-283210">
              <a:lnSpc>
                <a:spcPct val="106100"/>
              </a:lnSpc>
              <a:spcBef>
                <a:spcPts val="100"/>
              </a:spcBef>
            </a:pP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-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레이블(이름표)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04426" y="1631327"/>
            <a:ext cx="4065904" cy="2209165"/>
            <a:chOff x="2704426" y="1631327"/>
            <a:chExt cx="4065904" cy="2209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4440" y="1631327"/>
              <a:ext cx="3195383" cy="22086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18892" y="2091321"/>
              <a:ext cx="519430" cy="507365"/>
            </a:xfrm>
            <a:custGeom>
              <a:avLst/>
              <a:gdLst/>
              <a:ahLst/>
              <a:cxnLst/>
              <a:rect l="l" t="t" r="r" b="b"/>
              <a:pathLst>
                <a:path w="519430" h="507364">
                  <a:moveTo>
                    <a:pt x="266407" y="0"/>
                  </a:moveTo>
                  <a:lnTo>
                    <a:pt x="266407" y="126428"/>
                  </a:lnTo>
                  <a:lnTo>
                    <a:pt x="0" y="126428"/>
                  </a:lnTo>
                  <a:lnTo>
                    <a:pt x="0" y="380796"/>
                  </a:lnTo>
                  <a:lnTo>
                    <a:pt x="266407" y="380796"/>
                  </a:lnTo>
                  <a:lnTo>
                    <a:pt x="266407" y="507225"/>
                  </a:lnTo>
                  <a:lnTo>
                    <a:pt x="519112" y="254381"/>
                  </a:lnTo>
                  <a:lnTo>
                    <a:pt x="26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18892" y="2091321"/>
              <a:ext cx="519430" cy="507365"/>
            </a:xfrm>
            <a:custGeom>
              <a:avLst/>
              <a:gdLst/>
              <a:ahLst/>
              <a:cxnLst/>
              <a:rect l="l" t="t" r="r" b="b"/>
              <a:pathLst>
                <a:path w="519430" h="507364">
                  <a:moveTo>
                    <a:pt x="0" y="126428"/>
                  </a:moveTo>
                  <a:lnTo>
                    <a:pt x="266407" y="126428"/>
                  </a:lnTo>
                  <a:lnTo>
                    <a:pt x="266407" y="0"/>
                  </a:lnTo>
                  <a:lnTo>
                    <a:pt x="519112" y="254381"/>
                  </a:lnTo>
                  <a:lnTo>
                    <a:pt x="266407" y="507225"/>
                  </a:lnTo>
                  <a:lnTo>
                    <a:pt x="266407" y="380796"/>
                  </a:lnTo>
                  <a:lnTo>
                    <a:pt x="0" y="380796"/>
                  </a:lnTo>
                  <a:lnTo>
                    <a:pt x="0" y="126428"/>
                  </a:lnTo>
                  <a:close/>
                </a:path>
              </a:pathLst>
            </a:custGeom>
            <a:ln w="289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4420" y="5070335"/>
            <a:ext cx="1384935" cy="71120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5275" marR="5080" indent="-283210">
              <a:lnSpc>
                <a:spcPct val="102800"/>
              </a:lnSpc>
              <a:spcBef>
                <a:spcPts val="60"/>
              </a:spcBef>
            </a:pPr>
            <a:r>
              <a:rPr sz="2300" spc="4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300" spc="-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입력상자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01078" y="3953414"/>
            <a:ext cx="6292215" cy="2713355"/>
            <a:chOff x="3601078" y="3953414"/>
            <a:chExt cx="6292215" cy="271335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2502" y="3964838"/>
              <a:ext cx="6270497" cy="26914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06406" y="3958742"/>
              <a:ext cx="6281420" cy="2702560"/>
            </a:xfrm>
            <a:custGeom>
              <a:avLst/>
              <a:gdLst/>
              <a:ahLst/>
              <a:cxnLst/>
              <a:rect l="l" t="t" r="r" b="b"/>
              <a:pathLst>
                <a:path w="6281420" h="2702559">
                  <a:moveTo>
                    <a:pt x="0" y="0"/>
                  </a:moveTo>
                  <a:lnTo>
                    <a:pt x="6281153" y="0"/>
                  </a:lnTo>
                  <a:lnTo>
                    <a:pt x="6281153" y="2702128"/>
                  </a:lnTo>
                  <a:lnTo>
                    <a:pt x="0" y="2702128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4E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255" y="1728160"/>
            <a:ext cx="479996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459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명령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버튼(Command</a:t>
            </a:r>
            <a:r>
              <a:rPr sz="2100" b="1" spc="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button)</a:t>
            </a:r>
            <a:r>
              <a:rPr sz="2100" b="1" spc="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1291" y="2133980"/>
            <a:ext cx="8695690" cy="4152265"/>
            <a:chOff x="531291" y="2133980"/>
            <a:chExt cx="8695690" cy="41522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519" y="2152256"/>
              <a:ext cx="8663609" cy="41186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291" y="2133980"/>
              <a:ext cx="8695575" cy="4152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sz="3500" b="1" spc="13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폼양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35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삽입하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endParaRPr sz="3500">
              <a:latin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63029" y="1664074"/>
            <a:ext cx="6583045" cy="4970145"/>
            <a:chOff x="3563029" y="1664074"/>
            <a:chExt cx="6583045" cy="4970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4440" y="1673986"/>
              <a:ext cx="6559740" cy="49488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68357" y="1669402"/>
              <a:ext cx="6572250" cy="4959985"/>
            </a:xfrm>
            <a:custGeom>
              <a:avLst/>
              <a:gdLst/>
              <a:ahLst/>
              <a:cxnLst/>
              <a:rect l="l" t="t" r="r" b="b"/>
              <a:pathLst>
                <a:path w="6572250" h="4959984">
                  <a:moveTo>
                    <a:pt x="0" y="0"/>
                  </a:moveTo>
                  <a:lnTo>
                    <a:pt x="6571919" y="0"/>
                  </a:lnTo>
                  <a:lnTo>
                    <a:pt x="6571919" y="4959477"/>
                  </a:lnTo>
                  <a:lnTo>
                    <a:pt x="0" y="4959477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4E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1569" y="1945460"/>
            <a:ext cx="139446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-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Gulim"/>
                <a:cs typeface="Gulim"/>
              </a:rPr>
              <a:t>Font</a:t>
            </a:r>
            <a:r>
              <a:rPr sz="2100" spc="-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보기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2117" y="1940891"/>
            <a:ext cx="2184400" cy="16344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44450" algn="ctr">
              <a:lnSpc>
                <a:spcPct val="100200"/>
              </a:lnSpc>
              <a:spcBef>
                <a:spcPts val="90"/>
              </a:spcBef>
            </a:pP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Gulim"/>
                <a:cs typeface="Gulim"/>
              </a:rPr>
              <a:t>UserForm1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 </a:t>
            </a:r>
            <a:r>
              <a:rPr sz="2100" spc="-1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Gulim"/>
                <a:cs typeface="Gulim"/>
              </a:rPr>
              <a:t>(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이름</a:t>
            </a:r>
            <a:r>
              <a:rPr sz="2100" spc="-95" dirty="0">
                <a:solidFill>
                  <a:srgbClr val="FFFFFF"/>
                </a:solidFill>
                <a:latin typeface="Gulim"/>
                <a:cs typeface="Gulim"/>
              </a:rPr>
              <a:t>)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Gulim"/>
                <a:cs typeface="Gulim"/>
              </a:rPr>
              <a:t>정의 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폼의</a:t>
            </a:r>
            <a:r>
              <a:rPr sz="210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이름으로</a:t>
            </a:r>
            <a:endParaRPr sz="2100">
              <a:latin typeface="Gulim"/>
              <a:cs typeface="Gulim"/>
            </a:endParaRPr>
          </a:p>
          <a:p>
            <a:pPr marL="12700" marR="17145" indent="370840">
              <a:lnSpc>
                <a:spcPts val="2580"/>
              </a:lnSpc>
              <a:spcBef>
                <a:spcPts val="35"/>
              </a:spcBef>
            </a:pPr>
            <a:r>
              <a:rPr sz="2100" spc="-180" dirty="0">
                <a:solidFill>
                  <a:srgbClr val="FFFFFF"/>
                </a:solidFill>
                <a:latin typeface="Gulim"/>
                <a:cs typeface="Gulim"/>
              </a:rPr>
              <a:t>‘출생연도계산’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ulim"/>
                <a:cs typeface="Gulim"/>
              </a:rPr>
              <a:t>c</a:t>
            </a:r>
            <a:r>
              <a:rPr sz="2100" dirty="0">
                <a:solidFill>
                  <a:srgbClr val="FFFFFF"/>
                </a:solidFill>
                <a:latin typeface="Gulim"/>
                <a:cs typeface="Gulim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Gulim"/>
                <a:cs typeface="Gulim"/>
              </a:rPr>
              <a:t>p</a:t>
            </a:r>
            <a:r>
              <a:rPr sz="2100" spc="-65" dirty="0">
                <a:solidFill>
                  <a:srgbClr val="FFFFFF"/>
                </a:solidFill>
                <a:latin typeface="Gulim"/>
                <a:cs typeface="Gulim"/>
              </a:rPr>
              <a:t>t</a:t>
            </a:r>
            <a:r>
              <a:rPr sz="2100" spc="-35" dirty="0">
                <a:solidFill>
                  <a:srgbClr val="FFFFFF"/>
                </a:solidFill>
                <a:latin typeface="Gulim"/>
                <a:cs typeface="Gulim"/>
              </a:rPr>
              <a:t>i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o</a:t>
            </a:r>
            <a:r>
              <a:rPr sz="2100" spc="-35" dirty="0">
                <a:solidFill>
                  <a:srgbClr val="FFFFFF"/>
                </a:solidFill>
                <a:latin typeface="Gulim"/>
                <a:cs typeface="Gulim"/>
              </a:rPr>
              <a:t>n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창의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제목</a:t>
            </a:r>
            <a:endParaRPr sz="2100">
              <a:latin typeface="Gulim"/>
              <a:cs typeface="Gulim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2010" y="1843049"/>
            <a:ext cx="7709103" cy="4718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1BF3D-D228-49C9-9F29-83D2EE786F61}"/>
              </a:ext>
            </a:extLst>
          </p:cNvPr>
          <p:cNvSpPr txBox="1"/>
          <p:nvPr/>
        </p:nvSpPr>
        <p:spPr>
          <a:xfrm>
            <a:off x="615950" y="4083050"/>
            <a:ext cx="243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부분이 아주 중요함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475968"/>
            <a:ext cx="4190365" cy="134366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양식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보여주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작성하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463550" marR="859155" indent="-283210">
              <a:lnSpc>
                <a:spcPct val="100000"/>
              </a:lnSpc>
              <a:spcBef>
                <a:spcPts val="1405"/>
              </a:spcBef>
              <a:tabLst>
                <a:tab pos="513715" algn="l"/>
                <a:tab pos="1466850" algn="l"/>
                <a:tab pos="2278380" algn="l"/>
              </a:tabLst>
            </a:pP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-		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Visual</a:t>
            </a:r>
            <a:r>
              <a:rPr sz="2100" b="1" spc="-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Basic</a:t>
            </a:r>
            <a:r>
              <a:rPr sz="2100" b="1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편집창에서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‘삽입’	‘모듈’	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선택.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94607" y="2073046"/>
            <a:ext cx="6025515" cy="4662805"/>
            <a:chOff x="3994607" y="2073046"/>
            <a:chExt cx="6025515" cy="4662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4607" y="2073046"/>
              <a:ext cx="6025400" cy="1779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6343" y="3887165"/>
              <a:ext cx="4373664" cy="284834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85226" y="4381287"/>
            <a:ext cx="5145405" cy="1308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>
              <a:lnSpc>
                <a:spcPts val="2520"/>
              </a:lnSpc>
              <a:spcBef>
                <a:spcPts val="95"/>
              </a:spcBef>
            </a:pP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-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대화창에서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14" dirty="0">
                <a:solidFill>
                  <a:srgbClr val="FFFFFF"/>
                </a:solidFill>
                <a:latin typeface="Malgun Gothic"/>
                <a:cs typeface="Malgun Gothic"/>
              </a:rPr>
              <a:t>“출생연도계산.Show”를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작성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2100">
              <a:latin typeface="Malgun Gothic"/>
              <a:cs typeface="Malgun Gothic"/>
            </a:endParaRPr>
          </a:p>
          <a:p>
            <a:pPr marL="346075" indent="-334010">
              <a:lnSpc>
                <a:spcPct val="100000"/>
              </a:lnSpc>
              <a:buFont typeface="Arial"/>
              <a:buChar char="•"/>
              <a:tabLst>
                <a:tab pos="345440" algn="l"/>
                <a:tab pos="346710" algn="l"/>
              </a:tabLst>
            </a:pP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매크로의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70" dirty="0">
                <a:solidFill>
                  <a:srgbClr val="FFFFFF"/>
                </a:solidFill>
                <a:latin typeface="Malgun Gothic"/>
                <a:cs typeface="Malgun Gothic"/>
              </a:rPr>
              <a:t>🕔름은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‘창띄우기’로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설정.</a:t>
            </a:r>
            <a:endParaRPr sz="2100">
              <a:latin typeface="Malgun Gothic"/>
              <a:cs typeface="Malgun Gothic"/>
            </a:endParaRPr>
          </a:p>
          <a:p>
            <a:pPr marL="346075" indent="-33401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45440" algn="l"/>
                <a:tab pos="346710" algn="l"/>
              </a:tabLst>
            </a:pP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‘출생연도계산’은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작성된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폼의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65" dirty="0">
                <a:solidFill>
                  <a:srgbClr val="FFFFFF"/>
                </a:solidFill>
                <a:latin typeface="Malgun Gothic"/>
                <a:cs typeface="Malgun Gothic"/>
              </a:rPr>
              <a:t>🕔름🕔며,</a:t>
            </a:r>
            <a:endParaRPr sz="2100">
              <a:latin typeface="Malgun Gothic"/>
              <a:cs typeface="Malgun Gothic"/>
            </a:endParaRPr>
          </a:p>
          <a:p>
            <a:pPr marL="346075" indent="-33401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45440" algn="l"/>
                <a:tab pos="346710" algn="l"/>
              </a:tabLst>
            </a:pP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Show는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🕔를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새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창에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띄우는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메소드임.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3898" y="2568854"/>
            <a:ext cx="196392" cy="1797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083" y="3442398"/>
            <a:ext cx="5551957" cy="310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5150" y="1675866"/>
            <a:ext cx="4928235" cy="1343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b="1" spc="-615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3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띄우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3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①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번</a:t>
            </a:r>
            <a:r>
              <a:rPr sz="23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615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3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400">
              <a:latin typeface="Malgun Gothic"/>
              <a:cs typeface="Malgun Gothic"/>
            </a:endParaRPr>
          </a:p>
          <a:p>
            <a:pPr marL="369570" marR="5080" indent="-189230">
              <a:lnSpc>
                <a:spcPct val="100000"/>
              </a:lnSpc>
              <a:tabLst>
                <a:tab pos="1657350" algn="l"/>
                <a:tab pos="2377440" algn="l"/>
              </a:tabLst>
            </a:pP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‘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개발도구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’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탭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‘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삽입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’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메뉴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선택하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여 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만들어지는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메뉴에서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30" dirty="0">
                <a:solidFill>
                  <a:srgbClr val="FFFFFF"/>
                </a:solidFill>
                <a:latin typeface="Malgun Gothic"/>
                <a:cs typeface="Malgun Gothic"/>
              </a:rPr>
              <a:t>‘버튼‘을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선택.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1227" y="1652651"/>
            <a:ext cx="4489361" cy="3657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3205" y="2418054"/>
            <a:ext cx="196392" cy="1782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213" y="1680435"/>
            <a:ext cx="5203190" cy="16281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3025" algn="just">
              <a:lnSpc>
                <a:spcPct val="100200"/>
              </a:lnSpc>
              <a:spcBef>
                <a:spcPts val="90"/>
              </a:spcBef>
              <a:buFont typeface="Gulim"/>
              <a:buChar char="-"/>
              <a:tabLst>
                <a:tab pos="278130" algn="l"/>
              </a:tabLst>
            </a:pP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마우스 오른쪽 버튼을 클릭하여 만들어지는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메뉴에서 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‘텍스트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편집’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항목을 선택하여 </a:t>
            </a:r>
            <a:r>
              <a:rPr sz="2100" b="1" spc="100" dirty="0">
                <a:solidFill>
                  <a:srgbClr val="FFFFFF"/>
                </a:solidFill>
                <a:latin typeface="Malgun Gothic"/>
                <a:cs typeface="Malgun Gothic"/>
              </a:rPr>
              <a:t>‘나🕔 </a:t>
            </a:r>
            <a:r>
              <a:rPr sz="2100" b="1" spc="1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연도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계산’🕔라고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입력.</a:t>
            </a:r>
            <a:endParaRPr sz="2100">
              <a:latin typeface="Malgun Gothic"/>
              <a:cs typeface="Malgun Gothic"/>
            </a:endParaRPr>
          </a:p>
          <a:p>
            <a:pPr marL="12700" marR="5080" algn="just">
              <a:lnSpc>
                <a:spcPct val="100000"/>
              </a:lnSpc>
              <a:spcBef>
                <a:spcPts val="15"/>
              </a:spcBef>
              <a:buFont typeface="Gulim"/>
              <a:buChar char="-"/>
              <a:tabLst>
                <a:tab pos="278130" algn="l"/>
              </a:tabLst>
            </a:pP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매크로 연결은 마우스 오른쪽 버튼에 의해서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만들어진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메뉴에서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‘매크로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지정’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항목을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선택.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250" y="3520071"/>
            <a:ext cx="4373664" cy="30174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5759" y="2347226"/>
            <a:ext cx="4528946" cy="4104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8499" y="1803887"/>
            <a:ext cx="8824595" cy="408940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1785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8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8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8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Gulim"/>
                <a:cs typeface="Gulim"/>
              </a:rPr>
              <a:t>🕔해한다.</a:t>
            </a:r>
            <a:endParaRPr sz="2800">
              <a:latin typeface="Gulim"/>
              <a:cs typeface="Gulim"/>
            </a:endParaRPr>
          </a:p>
          <a:p>
            <a:pPr marL="412750" indent="-400685">
              <a:lnSpc>
                <a:spcPct val="100000"/>
              </a:lnSpc>
              <a:spcBef>
                <a:spcPts val="1689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컨트롤</a:t>
            </a:r>
            <a:r>
              <a:rPr sz="28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도구상자의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활용방법을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Gulim"/>
                <a:cs typeface="Gulim"/>
              </a:rPr>
              <a:t>안다.</a:t>
            </a:r>
            <a:endParaRPr sz="2800">
              <a:latin typeface="Gulim"/>
              <a:cs typeface="Gulim"/>
            </a:endParaRPr>
          </a:p>
          <a:p>
            <a:pPr marL="412750" indent="-400685">
              <a:lnSpc>
                <a:spcPct val="100000"/>
              </a:lnSpc>
              <a:spcBef>
                <a:spcPts val="1700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8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8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8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작성할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8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Gulim"/>
                <a:cs typeface="Gulim"/>
              </a:rPr>
              <a:t>있다.</a:t>
            </a:r>
            <a:endParaRPr sz="2800">
              <a:latin typeface="Gulim"/>
              <a:cs typeface="Gulim"/>
            </a:endParaRPr>
          </a:p>
          <a:p>
            <a:pPr marL="412750" marR="847725" indent="-400685">
              <a:lnSpc>
                <a:spcPct val="100299"/>
              </a:lnSpc>
              <a:spcBef>
                <a:spcPts val="1680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사건과</a:t>
            </a:r>
            <a:r>
              <a:rPr sz="28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사건처리를</a:t>
            </a:r>
            <a:r>
              <a:rPr sz="28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🕔해하고</a:t>
            </a:r>
            <a:r>
              <a:rPr sz="28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🕔를</a:t>
            </a:r>
            <a:r>
              <a:rPr sz="28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Gulim"/>
                <a:cs typeface="Gulim"/>
              </a:rPr>
              <a:t>VBA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매크로에서 </a:t>
            </a:r>
            <a:r>
              <a:rPr sz="2800" spc="-9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처리할</a:t>
            </a:r>
            <a:r>
              <a:rPr sz="2800" spc="6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8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있음을</a:t>
            </a:r>
            <a:r>
              <a:rPr sz="2800" spc="6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Gulim"/>
                <a:cs typeface="Gulim"/>
              </a:rPr>
              <a:t>🕔해한다.</a:t>
            </a:r>
            <a:endParaRPr sz="2800">
              <a:latin typeface="Gulim"/>
              <a:cs typeface="Gulim"/>
            </a:endParaRPr>
          </a:p>
          <a:p>
            <a:pPr marL="412750" marR="5080" indent="-400685">
              <a:lnSpc>
                <a:spcPct val="100299"/>
              </a:lnSpc>
              <a:spcBef>
                <a:spcPts val="1680"/>
              </a:spcBef>
              <a:buFont typeface="Arial"/>
              <a:buChar char="•"/>
              <a:tabLst>
                <a:tab pos="412750" algn="l"/>
                <a:tab pos="413384" algn="l"/>
              </a:tabLst>
            </a:pP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만들어진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사용자정의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폼에서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입력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받은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사건에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대해서 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적절한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사건처리기를</a:t>
            </a:r>
            <a:r>
              <a:rPr sz="2800" spc="8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사용하여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매크로로</a:t>
            </a:r>
            <a:r>
              <a:rPr sz="28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Gulim"/>
                <a:cs typeface="Gulim"/>
              </a:rPr>
              <a:t>구현할</a:t>
            </a:r>
            <a:r>
              <a:rPr sz="28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8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Gulim"/>
                <a:cs typeface="Gulim"/>
              </a:rPr>
              <a:t>있다.</a:t>
            </a:r>
            <a:endParaRPr sz="2800">
              <a:latin typeface="Gulim"/>
              <a:cs typeface="Guli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9480" y="1041515"/>
            <a:ext cx="2867660" cy="809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150" b="0" spc="-10" dirty="0">
                <a:solidFill>
                  <a:srgbClr val="FFBF00"/>
                </a:solidFill>
                <a:latin typeface="Malgun Gothic"/>
                <a:cs typeface="Malgun Gothic"/>
              </a:rPr>
              <a:t>학습</a:t>
            </a:r>
            <a:r>
              <a:rPr sz="5150" b="0" spc="-95" dirty="0">
                <a:solidFill>
                  <a:srgbClr val="FFBF00"/>
                </a:solidFill>
                <a:latin typeface="Malgun Gothic"/>
                <a:cs typeface="Malgun Gothic"/>
              </a:rPr>
              <a:t> </a:t>
            </a:r>
            <a:r>
              <a:rPr sz="5150" b="0" spc="-10" dirty="0">
                <a:solidFill>
                  <a:srgbClr val="FFBF00"/>
                </a:solidFill>
                <a:latin typeface="Malgun Gothic"/>
                <a:cs typeface="Malgun Gothic"/>
              </a:rPr>
              <a:t>목표</a:t>
            </a:r>
            <a:endParaRPr sz="51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284084" cy="215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나</a:t>
            </a:r>
            <a:r>
              <a:rPr sz="2100" b="1" spc="819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입력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출생연도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계산되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180340" marR="5163185">
              <a:lnSpc>
                <a:spcPct val="100200"/>
              </a:lnSpc>
              <a:spcBef>
                <a:spcPts val="1605"/>
              </a:spcBef>
              <a:tabLst>
                <a:tab pos="862330" algn="l"/>
              </a:tabLst>
            </a:pP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양식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창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든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개체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에 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매크로를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연결하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것은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해당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개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체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sz="2100" b="1" spc="-165" dirty="0">
                <a:solidFill>
                  <a:srgbClr val="FFFF00"/>
                </a:solidFill>
                <a:latin typeface="Malgun Gothic"/>
                <a:cs typeface="Malgun Gothic"/>
              </a:rPr>
              <a:t>더</a:t>
            </a:r>
            <a:r>
              <a:rPr sz="2100" b="1" spc="-175" dirty="0">
                <a:solidFill>
                  <a:srgbClr val="FFFF00"/>
                </a:solidFill>
                <a:latin typeface="Malgun Gothic"/>
                <a:cs typeface="Malgun Gothic"/>
              </a:rPr>
              <a:t>블</a:t>
            </a:r>
            <a:r>
              <a:rPr sz="2100" b="1" spc="25" dirty="0">
                <a:solidFill>
                  <a:srgbClr val="FFFF00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00"/>
                </a:solidFill>
                <a:latin typeface="Malgun Gothic"/>
                <a:cs typeface="Malgun Gothic"/>
              </a:rPr>
              <a:t>클릭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8864" y="2120264"/>
            <a:ext cx="7902435" cy="4638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</a:t>
            </a:r>
            <a:r>
              <a:rPr spc="130" dirty="0"/>
              <a:t>.</a:t>
            </a:r>
            <a:r>
              <a:rPr spc="-15" dirty="0"/>
              <a:t> </a:t>
            </a:r>
            <a:r>
              <a:rPr spc="-265" dirty="0"/>
              <a:t>폼양</a:t>
            </a:r>
            <a:r>
              <a:rPr spc="-280" dirty="0"/>
              <a:t>식</a:t>
            </a:r>
            <a:r>
              <a:rPr spc="-20" dirty="0"/>
              <a:t> </a:t>
            </a:r>
            <a:r>
              <a:rPr spc="-265" dirty="0"/>
              <a:t>삽입하</a:t>
            </a:r>
            <a:r>
              <a:rPr spc="-280" dirty="0"/>
              <a:t>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284084" cy="1018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나</a:t>
            </a:r>
            <a:r>
              <a:rPr sz="2100" b="1" spc="819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입력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출생연도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계산되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00">
              <a:latin typeface="Malgun Gothic"/>
              <a:cs typeface="Malgun Gothic"/>
            </a:endParaRPr>
          </a:p>
          <a:p>
            <a:pPr marL="180340">
              <a:lnSpc>
                <a:spcPct val="100000"/>
              </a:lnSpc>
              <a:spcBef>
                <a:spcPts val="5"/>
              </a:spcBef>
            </a:pP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출생연도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버튼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더블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클릭하여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VBA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편집창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띄움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87" y="3012859"/>
            <a:ext cx="6139573" cy="34896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sz="3500" b="1" spc="13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폼양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35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삽입하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endParaRPr sz="35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9169" y="2095893"/>
            <a:ext cx="4288409" cy="27478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255" y="2073814"/>
            <a:ext cx="385889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465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출생연도를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계산하는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추가.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357695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sz="3500" b="1" spc="13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폼양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35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65" dirty="0">
                <a:solidFill>
                  <a:srgbClr val="FFFFFF"/>
                </a:solidFill>
                <a:latin typeface="Malgun Gothic"/>
                <a:cs typeface="Malgun Gothic"/>
              </a:rPr>
              <a:t>삽입하</a:t>
            </a:r>
            <a:r>
              <a:rPr sz="35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045" y="1675866"/>
            <a:ext cx="804354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b="1" spc="-615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3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양식창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나</a:t>
            </a:r>
            <a:r>
              <a:rPr sz="2300" b="1" spc="950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입력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sz="23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sz="23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출생연</a:t>
            </a:r>
            <a:r>
              <a:rPr sz="2300" b="1" spc="-155" dirty="0">
                <a:solidFill>
                  <a:srgbClr val="FFFFFF"/>
                </a:solidFill>
                <a:latin typeface="Malgun Gothic"/>
                <a:cs typeface="Malgun Gothic"/>
              </a:rPr>
              <a:t>도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r>
              <a:rPr sz="23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계산되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300" b="1" spc="-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3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작</a:t>
            </a:r>
            <a:r>
              <a:rPr sz="2300" b="1" spc="-150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3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300" b="1" spc="-615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3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4054" y="2615298"/>
            <a:ext cx="6652590" cy="23259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8156" y="2851404"/>
            <a:ext cx="7325995" cy="702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315" dirty="0">
                <a:solidFill>
                  <a:srgbClr val="FFFF00"/>
                </a:solidFill>
              </a:rPr>
              <a:t>3</a:t>
            </a:r>
            <a:r>
              <a:rPr sz="4400" spc="170" dirty="0">
                <a:solidFill>
                  <a:srgbClr val="FFFF00"/>
                </a:solidFill>
              </a:rPr>
              <a:t>.</a:t>
            </a:r>
            <a:r>
              <a:rPr sz="4400" spc="-32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양</a:t>
            </a:r>
            <a:r>
              <a:rPr sz="4400" spc="-320" dirty="0">
                <a:solidFill>
                  <a:srgbClr val="FFFF00"/>
                </a:solidFill>
              </a:rPr>
              <a:t>식 </a:t>
            </a:r>
            <a:r>
              <a:rPr sz="4400" spc="-495" dirty="0">
                <a:solidFill>
                  <a:srgbClr val="FFFF00"/>
                </a:solidFill>
              </a:rPr>
              <a:t>컨트</a:t>
            </a:r>
            <a:r>
              <a:rPr sz="4400" spc="-320" dirty="0">
                <a:solidFill>
                  <a:srgbClr val="FFFF00"/>
                </a:solidFill>
              </a:rPr>
              <a:t>롤 </a:t>
            </a:r>
            <a:r>
              <a:rPr sz="4400" spc="-495" dirty="0">
                <a:solidFill>
                  <a:srgbClr val="FFFF00"/>
                </a:solidFill>
              </a:rPr>
              <a:t>개체</a:t>
            </a:r>
            <a:r>
              <a:rPr sz="4400" spc="-320" dirty="0">
                <a:solidFill>
                  <a:srgbClr val="FFFF00"/>
                </a:solidFill>
              </a:rPr>
              <a:t>의</a:t>
            </a:r>
            <a:r>
              <a:rPr sz="4400" spc="-31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속</a:t>
            </a:r>
            <a:r>
              <a:rPr sz="4400" spc="-320" dirty="0">
                <a:solidFill>
                  <a:srgbClr val="FFFF00"/>
                </a:solidFill>
              </a:rPr>
              <a:t>성 </a:t>
            </a:r>
            <a:r>
              <a:rPr sz="4400" spc="-495" dirty="0">
                <a:solidFill>
                  <a:srgbClr val="FFFF00"/>
                </a:solidFill>
              </a:rPr>
              <a:t>변</a:t>
            </a:r>
            <a:r>
              <a:rPr sz="4400" spc="-320" dirty="0">
                <a:solidFill>
                  <a:srgbClr val="FFFF00"/>
                </a:solidFill>
              </a:rPr>
              <a:t>경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783" y="3654107"/>
            <a:ext cx="7835455" cy="1142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2987" y="2952686"/>
            <a:ext cx="190284" cy="2269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</a:t>
            </a:r>
            <a:r>
              <a:rPr spc="-20" dirty="0"/>
              <a:t> </a:t>
            </a:r>
            <a:r>
              <a:rPr spc="-275" dirty="0"/>
              <a:t>양식</a:t>
            </a:r>
            <a:r>
              <a:rPr spc="-20" dirty="0"/>
              <a:t> </a:t>
            </a:r>
            <a:r>
              <a:rPr spc="-270" dirty="0"/>
              <a:t>컨트롤</a:t>
            </a:r>
            <a:r>
              <a:rPr spc="-35" dirty="0"/>
              <a:t> </a:t>
            </a:r>
            <a:r>
              <a:rPr spc="-270" dirty="0"/>
              <a:t>개체의</a:t>
            </a:r>
            <a:r>
              <a:rPr spc="-20" dirty="0"/>
              <a:t> </a:t>
            </a:r>
            <a:r>
              <a:rPr spc="-275" dirty="0"/>
              <a:t>속성</a:t>
            </a:r>
            <a:r>
              <a:rPr spc="-20" dirty="0"/>
              <a:t> </a:t>
            </a:r>
            <a:r>
              <a:rPr spc="-275" dirty="0"/>
              <a:t>변경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04874" y="2049443"/>
            <a:ext cx="5824855" cy="4610735"/>
            <a:chOff x="4404874" y="2049443"/>
            <a:chExt cx="5824855" cy="4610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6298" y="2060867"/>
              <a:ext cx="5803137" cy="45878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10202" y="2054771"/>
              <a:ext cx="5814060" cy="4600575"/>
            </a:xfrm>
            <a:custGeom>
              <a:avLst/>
              <a:gdLst/>
              <a:ahLst/>
              <a:cxnLst/>
              <a:rect l="l" t="t" r="r" b="b"/>
              <a:pathLst>
                <a:path w="5814059" h="4600575">
                  <a:moveTo>
                    <a:pt x="0" y="0"/>
                  </a:moveTo>
                  <a:lnTo>
                    <a:pt x="5813793" y="0"/>
                  </a:lnTo>
                  <a:lnTo>
                    <a:pt x="5813793" y="4600003"/>
                  </a:lnTo>
                  <a:lnTo>
                    <a:pt x="0" y="4600003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4E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1045" y="1680435"/>
            <a:ext cx="7055484" cy="2966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Malgun Gothic"/>
              <a:cs typeface="Malgun Gothic"/>
            </a:endParaRPr>
          </a:p>
          <a:p>
            <a:pPr marL="664845" marR="3961765" indent="-400685">
              <a:lnSpc>
                <a:spcPct val="100299"/>
              </a:lnSpc>
              <a:tabLst>
                <a:tab pos="664845" algn="l"/>
                <a:tab pos="2379345" algn="l"/>
              </a:tabLst>
            </a:pP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1.	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명령 버튼 등의 경우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마우스를 버튼 위에 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올릴 때 설명하는 작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은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창이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뜨게	할 수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있는데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이는</a:t>
            </a:r>
            <a:endParaRPr sz="2100">
              <a:latin typeface="Malgun Gothic"/>
              <a:cs typeface="Malgun Gothic"/>
            </a:endParaRPr>
          </a:p>
          <a:p>
            <a:pPr marL="643890" marR="4256405" indent="188595">
              <a:lnSpc>
                <a:spcPts val="2530"/>
              </a:lnSpc>
              <a:spcBef>
                <a:spcPts val="75"/>
              </a:spcBef>
            </a:pP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ControlTip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Text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설정한다.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</a:t>
            </a:r>
            <a:r>
              <a:rPr spc="-20" dirty="0"/>
              <a:t> </a:t>
            </a:r>
            <a:r>
              <a:rPr spc="-275" dirty="0"/>
              <a:t>양식</a:t>
            </a:r>
            <a:r>
              <a:rPr spc="-20" dirty="0"/>
              <a:t> </a:t>
            </a:r>
            <a:r>
              <a:rPr spc="-270" dirty="0"/>
              <a:t>컨트롤</a:t>
            </a:r>
            <a:r>
              <a:rPr spc="-35" dirty="0"/>
              <a:t> </a:t>
            </a:r>
            <a:r>
              <a:rPr spc="-270" dirty="0"/>
              <a:t>개체의</a:t>
            </a:r>
            <a:r>
              <a:rPr spc="-20" dirty="0"/>
              <a:t> </a:t>
            </a:r>
            <a:r>
              <a:rPr spc="-275" dirty="0"/>
              <a:t>속성</a:t>
            </a:r>
            <a:r>
              <a:rPr spc="-20" dirty="0"/>
              <a:t> </a:t>
            </a:r>
            <a:r>
              <a:rPr spc="-275" dirty="0"/>
              <a:t>변경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534135"/>
            <a:ext cx="7055484" cy="288163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207645" marR="4604385">
              <a:lnSpc>
                <a:spcPct val="100200"/>
              </a:lnSpc>
              <a:spcBef>
                <a:spcPts val="1145"/>
              </a:spcBef>
            </a:pP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2.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텍스트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입력상자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경우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사용자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입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력을</a:t>
            </a:r>
            <a:r>
              <a:rPr sz="2100" b="1" spc="3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폼🕔</a:t>
            </a:r>
            <a:r>
              <a:rPr sz="2100" b="1" spc="3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최초로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뜰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때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비어있지</a:t>
            </a:r>
            <a:r>
              <a:rPr sz="2100" b="1" spc="4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않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게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하려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면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70" dirty="0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sz="2100" b="1" spc="-260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에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보 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여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줄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문구를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입력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한다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44" y="2347226"/>
            <a:ext cx="7569047" cy="43654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</a:t>
            </a:r>
            <a:r>
              <a:rPr spc="-20" dirty="0"/>
              <a:t> </a:t>
            </a:r>
            <a:r>
              <a:rPr spc="-275" dirty="0"/>
              <a:t>양식</a:t>
            </a:r>
            <a:r>
              <a:rPr spc="-20" dirty="0"/>
              <a:t> </a:t>
            </a:r>
            <a:r>
              <a:rPr spc="-270" dirty="0"/>
              <a:t>컨트롤</a:t>
            </a:r>
            <a:r>
              <a:rPr spc="-35" dirty="0"/>
              <a:t> </a:t>
            </a:r>
            <a:r>
              <a:rPr spc="-270" dirty="0"/>
              <a:t>개체의</a:t>
            </a:r>
            <a:r>
              <a:rPr spc="-20" dirty="0"/>
              <a:t> </a:t>
            </a:r>
            <a:r>
              <a:rPr spc="-275" dirty="0"/>
              <a:t>속성</a:t>
            </a:r>
            <a:r>
              <a:rPr spc="-20" dirty="0"/>
              <a:t> </a:t>
            </a:r>
            <a:r>
              <a:rPr spc="-275" dirty="0"/>
              <a:t>변경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055484" cy="262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500">
              <a:latin typeface="Malgun Gothic"/>
              <a:cs typeface="Malgun Gothic"/>
            </a:endParaRPr>
          </a:p>
          <a:p>
            <a:pPr marL="292100" marR="3964940">
              <a:lnSpc>
                <a:spcPct val="100200"/>
              </a:lnSpc>
              <a:tabLst>
                <a:tab pos="1282700" algn="l"/>
              </a:tabLst>
            </a:pP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3.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체크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박스의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경우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시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작할 때 체크한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것으로 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또는 안 한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것으로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설정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하려면	</a:t>
            </a:r>
            <a:r>
              <a:rPr sz="2100" b="1" spc="-45" dirty="0">
                <a:solidFill>
                  <a:srgbClr val="FFFFFF"/>
                </a:solidFill>
                <a:latin typeface="Malgun Gothic"/>
                <a:cs typeface="Malgun Gothic"/>
              </a:rPr>
              <a:t>Value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에 각각 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Malgun Gothic"/>
                <a:cs typeface="Malgun Gothic"/>
              </a:rPr>
              <a:t>True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또는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False를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설정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한다.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30573" y="2080666"/>
            <a:ext cx="5833745" cy="4578985"/>
            <a:chOff x="4230573" y="2080666"/>
            <a:chExt cx="5833745" cy="45789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7311" y="2098941"/>
              <a:ext cx="5803138" cy="45436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0573" y="2080666"/>
              <a:ext cx="5833579" cy="4578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61023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</a:t>
            </a:r>
            <a:r>
              <a:rPr spc="-20" dirty="0"/>
              <a:t> </a:t>
            </a:r>
            <a:r>
              <a:rPr spc="-275" dirty="0"/>
              <a:t>양식</a:t>
            </a:r>
            <a:r>
              <a:rPr spc="-20" dirty="0"/>
              <a:t> </a:t>
            </a:r>
            <a:r>
              <a:rPr spc="-270" dirty="0"/>
              <a:t>컨트롤</a:t>
            </a:r>
            <a:r>
              <a:rPr spc="-35" dirty="0"/>
              <a:t> </a:t>
            </a:r>
            <a:r>
              <a:rPr spc="-270" dirty="0"/>
              <a:t>개체의</a:t>
            </a:r>
            <a:r>
              <a:rPr spc="-20" dirty="0"/>
              <a:t> </a:t>
            </a:r>
            <a:r>
              <a:rPr spc="-275" dirty="0"/>
              <a:t>속성</a:t>
            </a:r>
            <a:r>
              <a:rPr spc="-20" dirty="0"/>
              <a:t> </a:t>
            </a:r>
            <a:r>
              <a:rPr spc="-275" dirty="0"/>
              <a:t>변경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045" y="1680435"/>
            <a:ext cx="7055484" cy="239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도구상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자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양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컨트롤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참고사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항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Malgun Gothic"/>
              <a:cs typeface="Malgun Gothic"/>
            </a:endParaRPr>
          </a:p>
          <a:p>
            <a:pPr marL="180340" marR="3304540">
              <a:lnSpc>
                <a:spcPct val="100200"/>
              </a:lnSpc>
              <a:spcBef>
                <a:spcPts val="5"/>
              </a:spcBef>
              <a:tabLst>
                <a:tab pos="2320925" algn="l"/>
              </a:tabLst>
            </a:pP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콤보박스의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경우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최초에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보일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값은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Value에 </a:t>
            </a:r>
            <a:r>
              <a:rPr sz="21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설정한다.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만일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색을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선택하는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콤보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박스🕔면 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‘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선택하시오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’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	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와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같</a:t>
            </a: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입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력 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할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수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있다.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6297" y="2190330"/>
            <a:ext cx="5381447" cy="450556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057" y="2851404"/>
            <a:ext cx="8498205" cy="702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290" dirty="0">
                <a:solidFill>
                  <a:srgbClr val="FFFF00"/>
                </a:solidFill>
              </a:rPr>
              <a:t>4</a:t>
            </a:r>
            <a:r>
              <a:rPr sz="4400" spc="170" dirty="0">
                <a:solidFill>
                  <a:srgbClr val="FFFF00"/>
                </a:solidFill>
              </a:rPr>
              <a:t>.</a:t>
            </a:r>
            <a:r>
              <a:rPr sz="4400" spc="-335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사용</a:t>
            </a:r>
            <a:r>
              <a:rPr sz="4400" spc="-320" dirty="0">
                <a:solidFill>
                  <a:srgbClr val="FFFF00"/>
                </a:solidFill>
              </a:rPr>
              <a:t>자</a:t>
            </a:r>
            <a:r>
              <a:rPr sz="4400" spc="-31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정</a:t>
            </a:r>
            <a:r>
              <a:rPr sz="4400" spc="-320" dirty="0">
                <a:solidFill>
                  <a:srgbClr val="FFFF00"/>
                </a:solidFill>
              </a:rPr>
              <a:t>의 </a:t>
            </a:r>
            <a:r>
              <a:rPr sz="4400" spc="-495" dirty="0">
                <a:solidFill>
                  <a:srgbClr val="FFFF00"/>
                </a:solidFill>
              </a:rPr>
              <a:t>폼</a:t>
            </a:r>
            <a:r>
              <a:rPr sz="4400" spc="-320" dirty="0">
                <a:solidFill>
                  <a:srgbClr val="FFFF00"/>
                </a:solidFill>
              </a:rPr>
              <a:t>을 </a:t>
            </a:r>
            <a:r>
              <a:rPr sz="4400" spc="-495" dirty="0">
                <a:solidFill>
                  <a:srgbClr val="FFFF00"/>
                </a:solidFill>
              </a:rPr>
              <a:t>이용</a:t>
            </a:r>
            <a:r>
              <a:rPr sz="4400" spc="-320" dirty="0">
                <a:solidFill>
                  <a:srgbClr val="FFFF00"/>
                </a:solidFill>
              </a:rPr>
              <a:t>한 </a:t>
            </a:r>
            <a:r>
              <a:rPr sz="4400" spc="-495" dirty="0">
                <a:solidFill>
                  <a:srgbClr val="FFFF00"/>
                </a:solidFill>
              </a:rPr>
              <a:t>목</a:t>
            </a:r>
            <a:r>
              <a:rPr sz="4400" spc="-320" dirty="0">
                <a:solidFill>
                  <a:srgbClr val="FFFF00"/>
                </a:solidFill>
              </a:rPr>
              <a:t>록 </a:t>
            </a:r>
            <a:r>
              <a:rPr sz="4400" spc="-495" dirty="0">
                <a:solidFill>
                  <a:srgbClr val="FFFF00"/>
                </a:solidFill>
              </a:rPr>
              <a:t>검</a:t>
            </a:r>
            <a:r>
              <a:rPr sz="4400" spc="-320" dirty="0">
                <a:solidFill>
                  <a:srgbClr val="FFFF00"/>
                </a:solidFill>
              </a:rPr>
              <a:t>색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704" y="3646500"/>
            <a:ext cx="9263405" cy="1386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390" y="1054036"/>
            <a:ext cx="546735" cy="481330"/>
          </a:xfrm>
          <a:prstGeom prst="rect">
            <a:avLst/>
          </a:prstGeom>
          <a:solidFill>
            <a:srgbClr val="622523"/>
          </a:solidFill>
        </p:spPr>
        <p:txBody>
          <a:bodyPr vert="horz" wrap="square" lIns="0" tIns="0" rIns="0" bIns="0" rtlCol="0">
            <a:spAutoFit/>
          </a:bodyPr>
          <a:lstStyle/>
          <a:p>
            <a:pPr marL="106045">
              <a:lnSpc>
                <a:spcPts val="3654"/>
              </a:lnSpc>
            </a:pPr>
            <a:r>
              <a:rPr sz="3250" spc="-240" dirty="0">
                <a:solidFill>
                  <a:srgbClr val="F1DBDA"/>
                </a:solidFill>
                <a:latin typeface="Gulim"/>
                <a:cs typeface="Gulim"/>
              </a:rPr>
              <a:t>목</a:t>
            </a:r>
            <a:endParaRPr sz="325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5909" y="1054036"/>
            <a:ext cx="545465" cy="481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3654"/>
              </a:lnSpc>
            </a:pPr>
            <a:r>
              <a:rPr sz="3250" spc="-240" dirty="0">
                <a:solidFill>
                  <a:srgbClr val="F1DBDA"/>
                </a:solidFill>
                <a:latin typeface="Gulim"/>
                <a:cs typeface="Gulim"/>
              </a:rPr>
              <a:t>차</a:t>
            </a:r>
            <a:endParaRPr sz="3250">
              <a:latin typeface="Gulim"/>
              <a:cs typeface="Guli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7591" y="2627484"/>
            <a:ext cx="7721600" cy="0"/>
          </a:xfrm>
          <a:custGeom>
            <a:avLst/>
            <a:gdLst/>
            <a:ahLst/>
            <a:cxnLst/>
            <a:rect l="l" t="t" r="r" b="b"/>
            <a:pathLst>
              <a:path w="7721600">
                <a:moveTo>
                  <a:pt x="0" y="0"/>
                </a:moveTo>
                <a:lnTo>
                  <a:pt x="7721269" y="0"/>
                </a:lnTo>
              </a:path>
            </a:pathLst>
          </a:custGeom>
          <a:ln w="21323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94329" y="2616822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41097" y="0"/>
                </a:moveTo>
                <a:lnTo>
                  <a:pt x="0" y="0"/>
                </a:lnTo>
                <a:lnTo>
                  <a:pt x="0" y="21323"/>
                </a:lnTo>
                <a:lnTo>
                  <a:pt x="41097" y="21323"/>
                </a:lnTo>
                <a:lnTo>
                  <a:pt x="4109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7591" y="3399739"/>
            <a:ext cx="88900" cy="21590"/>
          </a:xfrm>
          <a:custGeom>
            <a:avLst/>
            <a:gdLst/>
            <a:ahLst/>
            <a:cxnLst/>
            <a:rect l="l" t="t" r="r" b="b"/>
            <a:pathLst>
              <a:path w="88900" h="21589">
                <a:moveTo>
                  <a:pt x="88290" y="0"/>
                </a:moveTo>
                <a:lnTo>
                  <a:pt x="0" y="0"/>
                </a:lnTo>
                <a:lnTo>
                  <a:pt x="0" y="21323"/>
                </a:lnTo>
                <a:lnTo>
                  <a:pt x="88290" y="21323"/>
                </a:lnTo>
                <a:lnTo>
                  <a:pt x="8829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2861" y="3410400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>
                <a:moveTo>
                  <a:pt x="0" y="0"/>
                </a:moveTo>
                <a:lnTo>
                  <a:pt x="7565999" y="0"/>
                </a:lnTo>
              </a:path>
            </a:pathLst>
          </a:custGeom>
          <a:ln w="21323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94329" y="3399739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41097" y="0"/>
                </a:moveTo>
                <a:lnTo>
                  <a:pt x="0" y="0"/>
                </a:lnTo>
                <a:lnTo>
                  <a:pt x="0" y="21323"/>
                </a:lnTo>
                <a:lnTo>
                  <a:pt x="41097" y="21323"/>
                </a:lnTo>
                <a:lnTo>
                  <a:pt x="4109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7591" y="4242053"/>
            <a:ext cx="88900" cy="21590"/>
          </a:xfrm>
          <a:custGeom>
            <a:avLst/>
            <a:gdLst/>
            <a:ahLst/>
            <a:cxnLst/>
            <a:rect l="l" t="t" r="r" b="b"/>
            <a:pathLst>
              <a:path w="88900" h="21589">
                <a:moveTo>
                  <a:pt x="88290" y="0"/>
                </a:moveTo>
                <a:lnTo>
                  <a:pt x="0" y="0"/>
                </a:lnTo>
                <a:lnTo>
                  <a:pt x="0" y="21323"/>
                </a:lnTo>
                <a:lnTo>
                  <a:pt x="88290" y="21323"/>
                </a:lnTo>
                <a:lnTo>
                  <a:pt x="8829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2861" y="4252715"/>
            <a:ext cx="7566025" cy="0"/>
          </a:xfrm>
          <a:custGeom>
            <a:avLst/>
            <a:gdLst/>
            <a:ahLst/>
            <a:cxnLst/>
            <a:rect l="l" t="t" r="r" b="b"/>
            <a:pathLst>
              <a:path w="7566025">
                <a:moveTo>
                  <a:pt x="0" y="0"/>
                </a:moveTo>
                <a:lnTo>
                  <a:pt x="7565999" y="0"/>
                </a:lnTo>
              </a:path>
            </a:pathLst>
          </a:custGeom>
          <a:ln w="21323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94329" y="4242053"/>
            <a:ext cx="41275" cy="21590"/>
          </a:xfrm>
          <a:custGeom>
            <a:avLst/>
            <a:gdLst/>
            <a:ahLst/>
            <a:cxnLst/>
            <a:rect l="l" t="t" r="r" b="b"/>
            <a:pathLst>
              <a:path w="41275" h="21589">
                <a:moveTo>
                  <a:pt x="41097" y="0"/>
                </a:moveTo>
                <a:lnTo>
                  <a:pt x="0" y="0"/>
                </a:lnTo>
                <a:lnTo>
                  <a:pt x="0" y="21323"/>
                </a:lnTo>
                <a:lnTo>
                  <a:pt x="41097" y="21323"/>
                </a:lnTo>
                <a:lnTo>
                  <a:pt x="4109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38189" y="2059731"/>
            <a:ext cx="5893435" cy="2955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94970" algn="l"/>
              </a:tabLst>
            </a:pP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사용자</a:t>
            </a:r>
            <a:r>
              <a:rPr sz="2900" b="1" spc="-4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정의</a:t>
            </a:r>
            <a:r>
              <a:rPr sz="2900" b="1" spc="-25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폼</a:t>
            </a:r>
            <a:r>
              <a:rPr sz="2900" b="1" spc="-1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사용하기</a:t>
            </a:r>
            <a:endParaRPr sz="29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1DBDA"/>
              </a:buClr>
              <a:buFont typeface="Malgun Gothic"/>
              <a:buAutoNum type="arabicPeriod"/>
            </a:pPr>
            <a:endParaRPr sz="1500">
              <a:latin typeface="Malgun Gothic"/>
              <a:cs typeface="Malgun Gothic"/>
            </a:endParaRPr>
          </a:p>
          <a:p>
            <a:pPr marL="434340" indent="-422275">
              <a:lnSpc>
                <a:spcPct val="100000"/>
              </a:lnSpc>
              <a:buAutoNum type="arabicPeriod"/>
              <a:tabLst>
                <a:tab pos="434975" algn="l"/>
              </a:tabLst>
            </a:pPr>
            <a:r>
              <a:rPr sz="2900" b="1" spc="-204" dirty="0">
                <a:solidFill>
                  <a:srgbClr val="F1DBDA"/>
                </a:solidFill>
                <a:latin typeface="Malgun Gothic"/>
                <a:cs typeface="Malgun Gothic"/>
              </a:rPr>
              <a:t>폼양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식</a:t>
            </a:r>
            <a:r>
              <a:rPr sz="2900" b="1" spc="-2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04" dirty="0">
                <a:solidFill>
                  <a:srgbClr val="F1DBDA"/>
                </a:solidFill>
                <a:latin typeface="Malgun Gothic"/>
                <a:cs typeface="Malgun Gothic"/>
              </a:rPr>
              <a:t>삽입하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기</a:t>
            </a:r>
            <a:endParaRPr sz="2900">
              <a:latin typeface="Malgun Gothic"/>
              <a:cs typeface="Malgun Gothic"/>
            </a:endParaRPr>
          </a:p>
          <a:p>
            <a:pPr marL="450850" indent="-438784">
              <a:lnSpc>
                <a:spcPct val="100000"/>
              </a:lnSpc>
              <a:spcBef>
                <a:spcPts val="3085"/>
              </a:spcBef>
              <a:buAutoNum type="arabicPeriod"/>
              <a:tabLst>
                <a:tab pos="451484" algn="l"/>
              </a:tabLst>
            </a:pP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양식</a:t>
            </a:r>
            <a:r>
              <a:rPr sz="2900" b="1" spc="-3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컨트롤</a:t>
            </a:r>
            <a:r>
              <a:rPr sz="2900" b="1" spc="-2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개체의</a:t>
            </a:r>
            <a:r>
              <a:rPr sz="2900" b="1" spc="-3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속성</a:t>
            </a:r>
            <a:r>
              <a:rPr sz="2900" b="1" spc="-25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변경하기</a:t>
            </a:r>
            <a:endParaRPr sz="29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1DBDA"/>
              </a:buClr>
              <a:buFont typeface="Malgun Gothic"/>
              <a:buAutoNum type="arabicPeriod"/>
            </a:pPr>
            <a:endParaRPr sz="1800">
              <a:latin typeface="Malgun Gothic"/>
              <a:cs typeface="Malgun Gothic"/>
            </a:endParaRPr>
          </a:p>
          <a:p>
            <a:pPr marL="450850" indent="-438784">
              <a:lnSpc>
                <a:spcPct val="100000"/>
              </a:lnSpc>
              <a:buAutoNum type="arabicPeriod"/>
              <a:tabLst>
                <a:tab pos="451484" algn="l"/>
              </a:tabLst>
            </a:pP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사용자</a:t>
            </a:r>
            <a:r>
              <a:rPr sz="2900" b="1" spc="-35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정의</a:t>
            </a:r>
            <a:r>
              <a:rPr sz="2900" b="1" spc="-2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폼을</a:t>
            </a:r>
            <a:r>
              <a:rPr sz="2900" b="1" spc="-35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120" dirty="0">
                <a:solidFill>
                  <a:srgbClr val="F1DBDA"/>
                </a:solidFill>
                <a:latin typeface="Malgun Gothic"/>
                <a:cs typeface="Malgun Gothic"/>
              </a:rPr>
              <a:t>🕔용한</a:t>
            </a:r>
            <a:r>
              <a:rPr sz="2900" b="1" spc="-3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목록</a:t>
            </a:r>
            <a:r>
              <a:rPr sz="2900" b="1" spc="-20" dirty="0">
                <a:solidFill>
                  <a:srgbClr val="F1DBDA"/>
                </a:solidFill>
                <a:latin typeface="Malgun Gothic"/>
                <a:cs typeface="Malgun Gothic"/>
              </a:rPr>
              <a:t> </a:t>
            </a:r>
            <a:r>
              <a:rPr sz="2900" b="1" spc="-210" dirty="0">
                <a:solidFill>
                  <a:srgbClr val="F1DBDA"/>
                </a:solidFill>
                <a:latin typeface="Malgun Gothic"/>
                <a:cs typeface="Malgun Gothic"/>
              </a:rPr>
              <a:t>검색</a:t>
            </a:r>
            <a:endParaRPr sz="29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88274" y="5099608"/>
            <a:ext cx="90170" cy="22860"/>
          </a:xfrm>
          <a:custGeom>
            <a:avLst/>
            <a:gdLst/>
            <a:ahLst/>
            <a:cxnLst/>
            <a:rect l="l" t="t" r="r" b="b"/>
            <a:pathLst>
              <a:path w="90169" h="22860">
                <a:moveTo>
                  <a:pt x="89814" y="0"/>
                </a:moveTo>
                <a:lnTo>
                  <a:pt x="0" y="0"/>
                </a:lnTo>
                <a:lnTo>
                  <a:pt x="0" y="22847"/>
                </a:lnTo>
                <a:lnTo>
                  <a:pt x="89814" y="22847"/>
                </a:lnTo>
                <a:lnTo>
                  <a:pt x="8981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5068" y="5111032"/>
            <a:ext cx="7564755" cy="0"/>
          </a:xfrm>
          <a:custGeom>
            <a:avLst/>
            <a:gdLst/>
            <a:ahLst/>
            <a:cxnLst/>
            <a:rect l="l" t="t" r="r" b="b"/>
            <a:pathLst>
              <a:path w="7564755">
                <a:moveTo>
                  <a:pt x="0" y="0"/>
                </a:moveTo>
                <a:lnTo>
                  <a:pt x="7564475" y="0"/>
                </a:lnTo>
              </a:path>
            </a:pathLst>
          </a:custGeom>
          <a:ln w="22847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76537" y="5099608"/>
            <a:ext cx="40005" cy="22860"/>
          </a:xfrm>
          <a:custGeom>
            <a:avLst/>
            <a:gdLst/>
            <a:ahLst/>
            <a:cxnLst/>
            <a:rect l="l" t="t" r="r" b="b"/>
            <a:pathLst>
              <a:path w="40004" h="22860">
                <a:moveTo>
                  <a:pt x="39573" y="0"/>
                </a:moveTo>
                <a:lnTo>
                  <a:pt x="0" y="0"/>
                </a:lnTo>
                <a:lnTo>
                  <a:pt x="0" y="22847"/>
                </a:lnTo>
                <a:lnTo>
                  <a:pt x="39573" y="22847"/>
                </a:lnTo>
                <a:lnTo>
                  <a:pt x="3957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8984" y="1684642"/>
            <a:ext cx="6841363" cy="49488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9414" y="4323799"/>
            <a:ext cx="3246755" cy="49720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600"/>
              </a:lnSpc>
              <a:spcBef>
                <a:spcPts val="40"/>
              </a:spcBef>
            </a:pPr>
            <a:r>
              <a:rPr sz="1500" spc="-85" dirty="0">
                <a:solidFill>
                  <a:srgbClr val="FFFF00"/>
                </a:solidFill>
                <a:latin typeface="Gulim"/>
                <a:cs typeface="Gulim"/>
              </a:rPr>
              <a:t>사용자폼3(학과별학생목록;매크로).xlsm </a:t>
            </a:r>
            <a:r>
              <a:rPr sz="1500" spc="-484" dirty="0">
                <a:solidFill>
                  <a:srgbClr val="FFFF00"/>
                </a:solidFill>
                <a:latin typeface="Gulim"/>
                <a:cs typeface="Gulim"/>
              </a:rPr>
              <a:t> </a:t>
            </a:r>
            <a:r>
              <a:rPr sz="1500" spc="-80" dirty="0">
                <a:solidFill>
                  <a:srgbClr val="FFFF00"/>
                </a:solidFill>
                <a:latin typeface="Gulim"/>
                <a:cs typeface="Gulim"/>
              </a:rPr>
              <a:t>사용자폼3(학과별학생목록;자료만).xlsx</a:t>
            </a:r>
            <a:endParaRPr sz="15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045" y="1660860"/>
            <a:ext cx="2724785" cy="15551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590"/>
              </a:spcBef>
              <a:buChar char="-"/>
              <a:tabLst>
                <a:tab pos="412750" algn="l"/>
                <a:tab pos="413384" algn="l"/>
              </a:tabLst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학과별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학생명단에서</a:t>
            </a:r>
            <a:endParaRPr sz="2100">
              <a:latin typeface="Gulim"/>
              <a:cs typeface="Gulim"/>
            </a:endParaRPr>
          </a:p>
          <a:p>
            <a:pPr marL="412750" indent="-400685">
              <a:lnSpc>
                <a:spcPct val="100000"/>
              </a:lnSpc>
              <a:spcBef>
                <a:spcPts val="490"/>
              </a:spcBef>
              <a:buChar char="-"/>
              <a:tabLst>
                <a:tab pos="412750" algn="l"/>
                <a:tab pos="413384" algn="l"/>
              </a:tabLst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학과별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검색</a:t>
            </a:r>
            <a:endParaRPr sz="2100">
              <a:latin typeface="Gulim"/>
              <a:cs typeface="Gulim"/>
            </a:endParaRPr>
          </a:p>
          <a:p>
            <a:pPr marL="412750" marR="158750" indent="-412750">
              <a:lnSpc>
                <a:spcPts val="3010"/>
              </a:lnSpc>
              <a:spcBef>
                <a:spcPts val="100"/>
              </a:spcBef>
              <a:buChar char="-"/>
              <a:tabLst>
                <a:tab pos="412750" algn="l"/>
                <a:tab pos="413384" algn="l"/>
              </a:tabLst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검색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결과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Gulim"/>
                <a:cs typeface="Gulim"/>
              </a:rPr>
              <a:t>학생정보 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확인하기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sp>
        <p:nvSpPr>
          <p:cNvPr id="3" name="object 3"/>
          <p:cNvSpPr/>
          <p:nvPr/>
        </p:nvSpPr>
        <p:spPr>
          <a:xfrm>
            <a:off x="210083" y="1843049"/>
            <a:ext cx="4097020" cy="3020695"/>
          </a:xfrm>
          <a:custGeom>
            <a:avLst/>
            <a:gdLst/>
            <a:ahLst/>
            <a:cxnLst/>
            <a:rect l="l" t="t" r="r" b="b"/>
            <a:pathLst>
              <a:path w="4097020" h="3020695">
                <a:moveTo>
                  <a:pt x="0" y="0"/>
                </a:moveTo>
                <a:lnTo>
                  <a:pt x="4096600" y="0"/>
                </a:lnTo>
                <a:lnTo>
                  <a:pt x="4096600" y="3020466"/>
                </a:lnTo>
                <a:lnTo>
                  <a:pt x="0" y="3020466"/>
                </a:lnTo>
                <a:lnTo>
                  <a:pt x="0" y="0"/>
                </a:lnTo>
                <a:close/>
              </a:path>
            </a:pathLst>
          </a:custGeom>
          <a:ln w="106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5150" y="1856739"/>
            <a:ext cx="3935095" cy="2912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7495" indent="-265430" algn="just">
              <a:lnSpc>
                <a:spcPts val="2520"/>
              </a:lnSpc>
              <a:spcBef>
                <a:spcPts val="95"/>
              </a:spcBef>
              <a:buFont typeface="Gulim"/>
              <a:buChar char="-"/>
              <a:tabLst>
                <a:tab pos="278130" algn="l"/>
              </a:tabLst>
            </a:pP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먼저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각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학과별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학생의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목록에</a:t>
            </a:r>
            <a:endParaRPr sz="2100"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</a:pPr>
            <a:r>
              <a:rPr sz="2100" b="1" spc="185" dirty="0">
                <a:solidFill>
                  <a:srgbClr val="FFFF00"/>
                </a:solidFill>
                <a:latin typeface="Malgun Gothic"/>
                <a:cs typeface="Malgun Gothic"/>
              </a:rPr>
              <a:t>🕔름</a:t>
            </a:r>
            <a:r>
              <a:rPr sz="2100" b="1" spc="-5" dirty="0">
                <a:solidFill>
                  <a:srgbClr val="FFFF00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00"/>
                </a:solidFill>
                <a:latin typeface="Malgun Gothic"/>
                <a:cs typeface="Malgun Gothic"/>
              </a:rPr>
              <a:t>상자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를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사용하여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75" dirty="0">
                <a:solidFill>
                  <a:srgbClr val="FFFFFF"/>
                </a:solidFill>
                <a:latin typeface="Malgun Gothic"/>
                <a:cs typeface="Malgun Gothic"/>
              </a:rPr>
              <a:t>🕔름을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설정.</a:t>
            </a:r>
            <a:endParaRPr sz="2100">
              <a:latin typeface="Malgun Gothic"/>
              <a:cs typeface="Malgun Gothic"/>
            </a:endParaRPr>
          </a:p>
          <a:p>
            <a:pPr marL="12700" marR="160020" algn="just">
              <a:lnSpc>
                <a:spcPct val="100200"/>
              </a:lnSpc>
              <a:spcBef>
                <a:spcPts val="5"/>
              </a:spcBef>
              <a:buFont typeface="Gulim"/>
              <a:buChar char="-"/>
              <a:tabLst>
                <a:tab pos="278130" algn="l"/>
              </a:tabLst>
            </a:pP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전산학과 학생을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모두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드래그하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여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🕔름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상자에 </a:t>
            </a:r>
            <a:r>
              <a:rPr sz="2100" b="1" spc="70" dirty="0">
                <a:solidFill>
                  <a:srgbClr val="FFFFFF"/>
                </a:solidFill>
                <a:latin typeface="Malgun Gothic"/>
                <a:cs typeface="Malgun Gothic"/>
              </a:rPr>
              <a:t>🕔름을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‘전산학과’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라고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설정.</a:t>
            </a:r>
            <a:endParaRPr sz="2100">
              <a:latin typeface="Malgun Gothic"/>
              <a:cs typeface="Malgun Gothic"/>
            </a:endParaRPr>
          </a:p>
          <a:p>
            <a:pPr marL="12700" marR="64135">
              <a:lnSpc>
                <a:spcPct val="100299"/>
              </a:lnSpc>
              <a:spcBef>
                <a:spcPts val="5"/>
              </a:spcBef>
              <a:buFont typeface="Gulim"/>
              <a:buChar char="-"/>
              <a:tabLst>
                <a:tab pos="278130" algn="l"/>
                <a:tab pos="948690" algn="l"/>
              </a:tabLst>
            </a:pP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같은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방법으로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통계학과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경영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학과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 학생의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목록도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각각</a:t>
            </a:r>
            <a:r>
              <a:rPr sz="2100" b="1" spc="39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‘통계학 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25" dirty="0">
                <a:solidFill>
                  <a:srgbClr val="FFFFFF"/>
                </a:solidFill>
                <a:latin typeface="Malgun Gothic"/>
                <a:cs typeface="Malgun Gothic"/>
              </a:rPr>
              <a:t>과’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	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‘경영학과’로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🕔름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상자를 </a:t>
            </a:r>
            <a:r>
              <a:rPr sz="21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지정.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6554" y="2347226"/>
            <a:ext cx="5934062" cy="39221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496" y="1795435"/>
            <a:ext cx="9911715" cy="66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사용자 정의폼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만들기</a:t>
            </a:r>
            <a:endParaRPr sz="2100">
              <a:latin typeface="Malgun Gothic"/>
              <a:cs typeface="Malgun Gothic"/>
            </a:endParaRPr>
          </a:p>
          <a:p>
            <a:pPr marL="295275">
              <a:lnSpc>
                <a:spcPct val="100000"/>
              </a:lnSpc>
              <a:spcBef>
                <a:spcPts val="15"/>
              </a:spcBef>
              <a:tabLst>
                <a:tab pos="2179955" algn="l"/>
                <a:tab pos="4204970" algn="l"/>
                <a:tab pos="7330440" algn="l"/>
              </a:tabLst>
            </a:pP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개발도구’</a:t>
            </a:r>
            <a:r>
              <a:rPr sz="2100" b="1" spc="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탭	‘Visual</a:t>
            </a:r>
            <a:r>
              <a:rPr sz="2100" b="1" spc="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Basic’	VBA</a:t>
            </a:r>
            <a:r>
              <a:rPr sz="2100" b="1" spc="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편집창에서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‘삽입’	‘사용자 정의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폼’ 선택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095" y="2820936"/>
            <a:ext cx="6890080" cy="34530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7963" y="2183485"/>
            <a:ext cx="197904" cy="1782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4639" y="2201760"/>
            <a:ext cx="197904" cy="1797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28230" y="2200236"/>
            <a:ext cx="197904" cy="1797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823" y="1688436"/>
            <a:ext cx="443738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&lt;🕔름표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넣기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🕔름표의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글자체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0" dirty="0">
                <a:solidFill>
                  <a:srgbClr val="FFFFFF"/>
                </a:solidFill>
                <a:latin typeface="Malgun Gothic"/>
                <a:cs typeface="Malgun Gothic"/>
              </a:rPr>
              <a:t>설정&gt;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732" y="2225370"/>
            <a:ext cx="7148880" cy="43288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5400" y="2263444"/>
            <a:ext cx="2817837" cy="260921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360" y="1848738"/>
            <a:ext cx="329882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프레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임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삽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입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문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구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9517" y="1678546"/>
            <a:ext cx="2816313" cy="26076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492" y="2508681"/>
            <a:ext cx="6054318" cy="29306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7950" y="1763839"/>
            <a:ext cx="2816313" cy="26092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1499" y="1739747"/>
            <a:ext cx="236855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보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박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스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954" y="2555900"/>
            <a:ext cx="5186591" cy="20197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351" y="4970348"/>
            <a:ext cx="696468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465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같은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방법으로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프레임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안에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‘전산학과’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및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‘경영학과’를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추가.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953" y="1800434"/>
            <a:ext cx="295783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목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록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상자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속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성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6481" y="2430995"/>
            <a:ext cx="2816313" cy="260921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717" y="2234514"/>
            <a:ext cx="7467600" cy="4116070"/>
            <a:chOff x="48717" y="2234514"/>
            <a:chExt cx="7467600" cy="41160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9056" y="3442385"/>
              <a:ext cx="5466702" cy="29077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17" y="2234514"/>
              <a:ext cx="2007958" cy="1192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695" y="1786686"/>
            <a:ext cx="2817837" cy="26092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7550" y="1800375"/>
            <a:ext cx="236855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명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령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5659" y="2600070"/>
            <a:ext cx="4793830" cy="30676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255" y="1680435"/>
            <a:ext cx="561403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데</a:t>
            </a:r>
            <a:r>
              <a:rPr sz="2100" b="1" spc="819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터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시트에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만들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어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연결하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04" y="2516289"/>
            <a:ext cx="6472961" cy="30737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9832" y="2347226"/>
            <a:ext cx="3076638" cy="225125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5233" y="1666354"/>
            <a:ext cx="3111652" cy="22512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519" y="3349472"/>
            <a:ext cx="5299240" cy="292298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5150" y="1764587"/>
            <a:ext cx="6477635" cy="1338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시트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의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명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령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버튼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을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매크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편집으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로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연결하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600">
              <a:latin typeface="Malgun Gothic"/>
              <a:cs typeface="Malgun Gothic"/>
            </a:endParaRPr>
          </a:p>
          <a:p>
            <a:pPr marL="96520" marR="5080">
              <a:lnSpc>
                <a:spcPts val="2460"/>
              </a:lnSpc>
            </a:pP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-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대화창에서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‘학과별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검색’🕔라고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70" dirty="0">
                <a:solidFill>
                  <a:srgbClr val="FFFFFF"/>
                </a:solidFill>
                <a:latin typeface="Malgun Gothic"/>
                <a:cs typeface="Malgun Gothic"/>
              </a:rPr>
              <a:t>🕔름을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설정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2100" b="1" spc="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편집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버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클릭하면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VBA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편집창🕔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나옴.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6647" y="2851404"/>
            <a:ext cx="6076315" cy="702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925" dirty="0">
                <a:solidFill>
                  <a:srgbClr val="FFFF00"/>
                </a:solidFill>
              </a:rPr>
              <a:t>1</a:t>
            </a:r>
            <a:r>
              <a:rPr sz="4400" spc="170" dirty="0">
                <a:solidFill>
                  <a:srgbClr val="FFFF00"/>
                </a:solidFill>
              </a:rPr>
              <a:t>.</a:t>
            </a:r>
            <a:r>
              <a:rPr sz="4400" spc="-320" dirty="0">
                <a:solidFill>
                  <a:srgbClr val="FFFF00"/>
                </a:solidFill>
              </a:rPr>
              <a:t> </a:t>
            </a:r>
            <a:r>
              <a:rPr sz="4400" spc="-495" dirty="0">
                <a:solidFill>
                  <a:srgbClr val="FFFF00"/>
                </a:solidFill>
              </a:rPr>
              <a:t>사용</a:t>
            </a:r>
            <a:r>
              <a:rPr sz="4400" spc="-320" dirty="0">
                <a:solidFill>
                  <a:srgbClr val="FFFF00"/>
                </a:solidFill>
              </a:rPr>
              <a:t>자 </a:t>
            </a:r>
            <a:r>
              <a:rPr sz="4400" spc="-495" dirty="0">
                <a:solidFill>
                  <a:srgbClr val="FFFF00"/>
                </a:solidFill>
              </a:rPr>
              <a:t>정</a:t>
            </a:r>
            <a:r>
              <a:rPr sz="4400" spc="-320" dirty="0">
                <a:solidFill>
                  <a:srgbClr val="FFFF00"/>
                </a:solidFill>
              </a:rPr>
              <a:t>의 폼 </a:t>
            </a:r>
            <a:r>
              <a:rPr sz="4400" spc="-495" dirty="0">
                <a:solidFill>
                  <a:srgbClr val="FFFF00"/>
                </a:solidFill>
              </a:rPr>
              <a:t>사용하</a:t>
            </a:r>
            <a:r>
              <a:rPr sz="4400" spc="-320" dirty="0">
                <a:solidFill>
                  <a:srgbClr val="FFFF00"/>
                </a:solidFill>
              </a:rPr>
              <a:t>기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7312" y="3596233"/>
            <a:ext cx="5731586" cy="1172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070" y="2927565"/>
            <a:ext cx="4481753" cy="10982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3221" y="3357092"/>
            <a:ext cx="4268622" cy="26092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3909" y="2151933"/>
            <a:ext cx="5996305" cy="178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97760" algn="l"/>
              </a:tabLst>
            </a:pPr>
            <a:r>
              <a:rPr sz="2100" b="1" spc="535" dirty="0">
                <a:solidFill>
                  <a:srgbClr val="FFFFFF"/>
                </a:solidFill>
                <a:latin typeface="Malgun Gothic"/>
                <a:cs typeface="Malgun Gothic"/>
              </a:rPr>
              <a:t>🕔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VBA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편집창에서	다음과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85" dirty="0">
                <a:solidFill>
                  <a:srgbClr val="FFFFFF"/>
                </a:solidFill>
                <a:latin typeface="Malgun Gothic"/>
                <a:cs typeface="Malgun Gothic"/>
              </a:rPr>
              <a:t>같🕔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보여주게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설정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Malgun Gothic"/>
              <a:cs typeface="Malgun Gothic"/>
            </a:endParaRPr>
          </a:p>
          <a:p>
            <a:pPr marL="737870" marR="3257550" indent="-473709">
              <a:lnSpc>
                <a:spcPct val="100000"/>
              </a:lnSpc>
            </a:pP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학과별검색() 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 U</a:t>
            </a:r>
            <a:r>
              <a:rPr sz="2100" b="1" spc="80" dirty="0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220" dirty="0">
                <a:solidFill>
                  <a:srgbClr val="FFFFFF"/>
                </a:solidFill>
                <a:latin typeface="Malgun Gothic"/>
                <a:cs typeface="Malgun Gothic"/>
              </a:rPr>
              <a:t>m</a:t>
            </a:r>
            <a:r>
              <a:rPr sz="2100" b="1" spc="-385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r>
              <a:rPr sz="2100" b="1" spc="45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2100" b="1" spc="50" dirty="0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sz="2100" b="1" spc="-70" dirty="0">
                <a:solidFill>
                  <a:srgbClr val="FFFFFF"/>
                </a:solidFill>
                <a:latin typeface="Malgun Gothic"/>
                <a:cs typeface="Malgun Gothic"/>
              </a:rPr>
              <a:t>h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40" dirty="0">
                <a:solidFill>
                  <a:srgbClr val="FFFFFF"/>
                </a:solidFill>
                <a:latin typeface="Malgun Gothic"/>
                <a:cs typeface="Malgun Gothic"/>
              </a:rPr>
              <a:t>w</a:t>
            </a:r>
            <a:endParaRPr sz="2100">
              <a:latin typeface="Malgun Gothic"/>
              <a:cs typeface="Malgun Gothic"/>
            </a:endParaRPr>
          </a:p>
          <a:p>
            <a:pPr marL="264160">
              <a:lnSpc>
                <a:spcPct val="100000"/>
              </a:lnSpc>
              <a:spcBef>
                <a:spcPts val="10"/>
              </a:spcBef>
            </a:pP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35" y="2275636"/>
            <a:ext cx="4900396" cy="11027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19668" y="1666354"/>
            <a:ext cx="8467725" cy="4853305"/>
            <a:chOff x="1919668" y="1666354"/>
            <a:chExt cx="8467725" cy="48533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5233" y="1666354"/>
              <a:ext cx="3111652" cy="22512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668" y="3497224"/>
              <a:ext cx="5775731" cy="30219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5150" y="1764587"/>
            <a:ext cx="3698875" cy="1522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닫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기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947419" marR="5080" indent="-851535">
              <a:lnSpc>
                <a:spcPct val="100000"/>
              </a:lnSpc>
              <a:spcBef>
                <a:spcPts val="1695"/>
              </a:spcBef>
            </a:pP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 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CommandButton1_Click()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Malgun Gothic"/>
                <a:cs typeface="Malgun Gothic"/>
              </a:rPr>
              <a:t>UnLoad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Me</a:t>
            </a:r>
            <a:endParaRPr sz="2100">
              <a:latin typeface="Malgun Gothic"/>
              <a:cs typeface="Malgun Gothic"/>
            </a:endParaRPr>
          </a:p>
          <a:p>
            <a:pPr marL="96520">
              <a:lnSpc>
                <a:spcPct val="100000"/>
              </a:lnSpc>
              <a:spcBef>
                <a:spcPts val="10"/>
              </a:spcBef>
            </a:pP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FFFFFF"/>
                </a:solidFill>
                <a:latin typeface="Malgun Gothic"/>
                <a:cs typeface="Malgun Gothic"/>
              </a:rPr>
              <a:t>4.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사용자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정의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폼을</a:t>
            </a:r>
            <a:r>
              <a:rPr sz="35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이용한</a:t>
            </a:r>
            <a:r>
              <a:rPr sz="35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목록</a:t>
            </a:r>
            <a:r>
              <a:rPr sz="35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검색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045" y="1758875"/>
            <a:ext cx="212153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검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7090" y="2347226"/>
            <a:ext cx="10039985" cy="4124960"/>
            <a:chOff x="347090" y="2347226"/>
            <a:chExt cx="10039985" cy="4124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0340" y="3609936"/>
              <a:ext cx="3956545" cy="2862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90" y="2347226"/>
              <a:ext cx="6307035" cy="2892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373" y="2420327"/>
            <a:ext cx="9861677" cy="30433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045" y="1596284"/>
            <a:ext cx="7735570" cy="3761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검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384810" marR="2999105" indent="-189230">
              <a:lnSpc>
                <a:spcPct val="200400"/>
              </a:lnSpc>
              <a:spcBef>
                <a:spcPts val="1639"/>
              </a:spcBef>
            </a:pP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Private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65" dirty="0">
                <a:solidFill>
                  <a:srgbClr val="FFFFFF"/>
                </a:solidFill>
                <a:latin typeface="Malgun Gothic"/>
                <a:cs typeface="Malgun Gothic"/>
              </a:rPr>
              <a:t>CommandButton2_Click()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65" dirty="0">
                <a:solidFill>
                  <a:srgbClr val="FFFFFF"/>
                </a:solidFill>
                <a:latin typeface="Malgun Gothic"/>
                <a:cs typeface="Malgun Gothic"/>
              </a:rPr>
              <a:t>ListBox1.Clear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350">
              <a:latin typeface="Malgun Gothic"/>
              <a:cs typeface="Malgun Gothic"/>
            </a:endParaRPr>
          </a:p>
          <a:p>
            <a:pPr marL="384810" marR="5080" algn="just">
              <a:lnSpc>
                <a:spcPct val="100200"/>
              </a:lnSpc>
            </a:pPr>
            <a:r>
              <a:rPr sz="2100" b="1" spc="-210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(CheckBox1.Value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True)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5" dirty="0">
                <a:solidFill>
                  <a:srgbClr val="FFFFFF"/>
                </a:solidFill>
                <a:latin typeface="Malgun Gothic"/>
                <a:cs typeface="Malgun Gothic"/>
              </a:rPr>
              <a:t>Then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Call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5" dirty="0">
                <a:solidFill>
                  <a:srgbClr val="FFFFFF"/>
                </a:solidFill>
                <a:latin typeface="Malgun Gothic"/>
                <a:cs typeface="Malgun Gothic"/>
              </a:rPr>
              <a:t>insertCase("통계학과") </a:t>
            </a:r>
            <a:r>
              <a:rPr sz="2100" b="1" spc="-7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90" dirty="0">
                <a:solidFill>
                  <a:srgbClr val="FFFFFF"/>
                </a:solidFill>
                <a:latin typeface="Malgun Gothic"/>
                <a:cs typeface="Malgun Gothic"/>
              </a:rPr>
              <a:t>I</a:t>
            </a:r>
            <a:r>
              <a:rPr sz="2100" b="1" spc="-229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70" dirty="0">
                <a:solidFill>
                  <a:srgbClr val="FFFFFF"/>
                </a:solidFill>
                <a:latin typeface="Malgun Gothic"/>
                <a:cs typeface="Malgun Gothic"/>
              </a:rPr>
              <a:t>(</a:t>
            </a:r>
            <a:r>
              <a:rPr sz="2100" b="1" spc="14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-60" dirty="0">
                <a:solidFill>
                  <a:srgbClr val="FFFFFF"/>
                </a:solidFill>
                <a:latin typeface="Malgun Gothic"/>
                <a:cs typeface="Malgun Gothic"/>
              </a:rPr>
              <a:t>h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12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k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B</a:t>
            </a:r>
            <a:r>
              <a:rPr sz="2100" b="1" spc="-19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sz="21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r>
              <a:rPr sz="2100" b="1" spc="45" dirty="0">
                <a:solidFill>
                  <a:srgbClr val="FFFFFF"/>
                </a:solidFill>
                <a:latin typeface="Malgun Gothic"/>
                <a:cs typeface="Malgun Gothic"/>
              </a:rPr>
              <a:t>.</a:t>
            </a:r>
            <a:r>
              <a:rPr sz="2100" b="1" spc="-155" dirty="0">
                <a:solidFill>
                  <a:srgbClr val="FFFFFF"/>
                </a:solidFill>
                <a:latin typeface="Malgun Gothic"/>
                <a:cs typeface="Malgun Gothic"/>
              </a:rPr>
              <a:t>V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sz="2100" b="1" spc="-125" dirty="0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u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e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95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u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)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60" dirty="0">
                <a:solidFill>
                  <a:srgbClr val="FFFFFF"/>
                </a:solidFill>
                <a:latin typeface="Malgun Gothic"/>
                <a:cs typeface="Malgun Gothic"/>
              </a:rPr>
              <a:t>h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75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4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30" dirty="0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sz="2100" b="1" spc="-125" dirty="0">
                <a:solidFill>
                  <a:srgbClr val="FFFFFF"/>
                </a:solidFill>
                <a:latin typeface="Malgun Gothic"/>
                <a:cs typeface="Malgun Gothic"/>
              </a:rPr>
              <a:t>ll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14" dirty="0">
                <a:solidFill>
                  <a:srgbClr val="FFFFFF"/>
                </a:solidFill>
                <a:latin typeface="Malgun Gothic"/>
                <a:cs typeface="Malgun Gothic"/>
              </a:rPr>
              <a:t>i</a:t>
            </a:r>
            <a:r>
              <a:rPr sz="2100" b="1" spc="-60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80" dirty="0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5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14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r>
              <a:rPr sz="2100" b="1" spc="80" dirty="0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(</a:t>
            </a:r>
            <a:r>
              <a:rPr sz="2100" b="1" spc="-395" dirty="0">
                <a:solidFill>
                  <a:srgbClr val="FFFFFF"/>
                </a:solidFill>
                <a:latin typeface="Malgun Gothic"/>
                <a:cs typeface="Malgun Gothic"/>
              </a:rPr>
              <a:t>"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전산학과</a:t>
            </a:r>
            <a:r>
              <a:rPr sz="2100" b="1" spc="-395" dirty="0">
                <a:solidFill>
                  <a:srgbClr val="FFFFFF"/>
                </a:solidFill>
                <a:latin typeface="Malgun Gothic"/>
                <a:cs typeface="Malgun Gothic"/>
              </a:rPr>
              <a:t>"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)  </a:t>
            </a:r>
            <a:r>
              <a:rPr sz="2100" b="1" spc="-210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5" dirty="0">
                <a:solidFill>
                  <a:srgbClr val="FFFFFF"/>
                </a:solidFill>
                <a:latin typeface="Malgun Gothic"/>
                <a:cs typeface="Malgun Gothic"/>
              </a:rPr>
              <a:t>(CheckBox3.Value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True)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5" dirty="0">
                <a:solidFill>
                  <a:srgbClr val="FFFFFF"/>
                </a:solidFill>
                <a:latin typeface="Malgun Gothic"/>
                <a:cs typeface="Malgun Gothic"/>
              </a:rPr>
              <a:t>Then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Call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95" dirty="0">
                <a:solidFill>
                  <a:srgbClr val="FFFFFF"/>
                </a:solidFill>
                <a:latin typeface="Malgun Gothic"/>
                <a:cs typeface="Malgun Gothic"/>
              </a:rPr>
              <a:t>insertCase("경영학과")</a:t>
            </a: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Malgun Gothic"/>
              <a:cs typeface="Malgun Gothic"/>
            </a:endParaRPr>
          </a:p>
          <a:p>
            <a:pPr marL="196215">
              <a:lnSpc>
                <a:spcPct val="100000"/>
              </a:lnSpc>
            </a:pP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73" y="2034959"/>
            <a:ext cx="10269664" cy="3046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045" y="1450221"/>
            <a:ext cx="10052685" cy="352425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&lt;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검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색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버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튼</a:t>
            </a:r>
            <a:r>
              <a:rPr sz="2100" b="1" spc="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설</a:t>
            </a:r>
            <a:r>
              <a:rPr sz="2100" b="1" spc="-175" dirty="0">
                <a:solidFill>
                  <a:srgbClr val="FFFFFF"/>
                </a:solidFill>
                <a:latin typeface="Malgun Gothic"/>
                <a:cs typeface="Malgun Gothic"/>
              </a:rPr>
              <a:t>정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&gt;</a:t>
            </a:r>
            <a:endParaRPr sz="2100">
              <a:latin typeface="Malgun Gothic"/>
              <a:cs typeface="Malgun Gothic"/>
            </a:endParaRPr>
          </a:p>
          <a:p>
            <a:pPr marL="141605">
              <a:lnSpc>
                <a:spcPts val="2520"/>
              </a:lnSpc>
              <a:spcBef>
                <a:spcPts val="1150"/>
              </a:spcBef>
            </a:pP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Sub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40" dirty="0">
                <a:solidFill>
                  <a:srgbClr val="FFFFFF"/>
                </a:solidFill>
                <a:latin typeface="Malgun Gothic"/>
                <a:cs typeface="Malgun Gothic"/>
              </a:rPr>
              <a:t>insertCase(dept</a:t>
            </a:r>
            <a:r>
              <a:rPr sz="2100" b="1" spc="-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As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String)</a:t>
            </a:r>
            <a:endParaRPr sz="2100">
              <a:latin typeface="Malgun Gothic"/>
              <a:cs typeface="Malgun Gothic"/>
            </a:endParaRPr>
          </a:p>
          <a:p>
            <a:pPr marL="898525" marR="3249295" indent="-283210">
              <a:lnSpc>
                <a:spcPts val="2530"/>
              </a:lnSpc>
              <a:spcBef>
                <a:spcPts val="75"/>
              </a:spcBef>
            </a:pP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35" dirty="0">
                <a:solidFill>
                  <a:srgbClr val="FFFFFF"/>
                </a:solidFill>
                <a:latin typeface="Malgun Gothic"/>
                <a:cs typeface="Malgun Gothic"/>
              </a:rPr>
              <a:t>Each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rw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30" dirty="0">
                <a:solidFill>
                  <a:srgbClr val="FFFFFF"/>
                </a:solidFill>
                <a:latin typeface="Malgun Gothic"/>
                <a:cs typeface="Malgun Gothic"/>
              </a:rPr>
              <a:t>In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Range(dept).Rows </a:t>
            </a:r>
            <a:r>
              <a:rPr sz="2100" b="1" spc="-5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Me.ListBox1.AddItem 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5" dirty="0">
                <a:solidFill>
                  <a:srgbClr val="FFFFFF"/>
                </a:solidFill>
                <a:latin typeface="Malgun Gothic"/>
                <a:cs typeface="Malgun Gothic"/>
              </a:rPr>
              <a:t>Me.ListBox1.List(ListBox1.ListCount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465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1,</a:t>
            </a:r>
            <a:r>
              <a:rPr sz="2100" b="1" spc="-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0)</a:t>
            </a: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dept</a:t>
            </a:r>
            <a:endParaRPr sz="2100">
              <a:latin typeface="Malgun Gothic"/>
              <a:cs typeface="Malgun Gothic"/>
            </a:endParaRPr>
          </a:p>
          <a:p>
            <a:pPr marL="898525">
              <a:lnSpc>
                <a:spcPts val="2435"/>
              </a:lnSpc>
            </a:pPr>
            <a:r>
              <a:rPr sz="2100" b="1" spc="-5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2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14" dirty="0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sz="2100" b="1" spc="-240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39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100">
              <a:latin typeface="Malgun Gothic"/>
              <a:cs typeface="Malgun Gothic"/>
            </a:endParaRPr>
          </a:p>
          <a:p>
            <a:pPr marL="898525" marR="5080" indent="284480">
              <a:lnSpc>
                <a:spcPct val="100000"/>
              </a:lnSpc>
              <a:spcBef>
                <a:spcPts val="10"/>
              </a:spcBef>
            </a:pP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Me.ListBox1.List(Me.ListBox1.ListCount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465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100" b="1" spc="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1,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colNo)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=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Malgun Gothic"/>
                <a:cs typeface="Malgun Gothic"/>
              </a:rPr>
              <a:t>rw.Cells(colNo).Value </a:t>
            </a:r>
            <a:r>
              <a:rPr sz="2100" b="1" spc="-7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229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70" dirty="0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sz="2100" b="1" spc="-254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120" dirty="0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2100" b="1" spc="-13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r>
              <a:rPr sz="2100" b="1" spc="-114" dirty="0">
                <a:solidFill>
                  <a:srgbClr val="FFFFFF"/>
                </a:solidFill>
                <a:latin typeface="Malgun Gothic"/>
                <a:cs typeface="Malgun Gothic"/>
              </a:rPr>
              <a:t>l</a:t>
            </a:r>
            <a:r>
              <a:rPr sz="2100" b="1" spc="-240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-14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endParaRPr sz="2100">
              <a:latin typeface="Malgun Gothic"/>
              <a:cs typeface="Malgun Gothic"/>
            </a:endParaRPr>
          </a:p>
          <a:p>
            <a:pPr marL="141605" marR="8519160" indent="473075">
              <a:lnSpc>
                <a:spcPct val="100400"/>
              </a:lnSpc>
            </a:pPr>
            <a:r>
              <a:rPr sz="2100" b="1" spc="-229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2100" b="1" spc="-80" dirty="0">
                <a:solidFill>
                  <a:srgbClr val="FFFFFF"/>
                </a:solidFill>
                <a:latin typeface="Malgun Gothic"/>
                <a:cs typeface="Malgun Gothic"/>
              </a:rPr>
              <a:t>x</a:t>
            </a:r>
            <a:r>
              <a:rPr sz="2100" b="1" spc="-254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2100" b="1" spc="-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b="1" spc="-10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2100" b="1" spc="-90" dirty="0">
                <a:solidFill>
                  <a:srgbClr val="FFFFFF"/>
                </a:solidFill>
                <a:latin typeface="Malgun Gothic"/>
                <a:cs typeface="Malgun Gothic"/>
              </a:rPr>
              <a:t>w  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End</a:t>
            </a:r>
            <a:r>
              <a:rPr sz="21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Sub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8578" y="4115638"/>
            <a:ext cx="2747810" cy="261834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3814" y="1763839"/>
            <a:ext cx="10067290" cy="4781550"/>
            <a:chOff x="293814" y="1763839"/>
            <a:chExt cx="10067290" cy="4781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814" y="4022725"/>
              <a:ext cx="8410892" cy="25223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1790" y="1763839"/>
              <a:ext cx="3559213" cy="247669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pc="-580" dirty="0"/>
              <a:t>&lt;</a:t>
            </a:r>
            <a:r>
              <a:rPr spc="5" dirty="0"/>
              <a:t> </a:t>
            </a:r>
            <a:r>
              <a:rPr spc="-165" dirty="0"/>
              <a:t>검색</a:t>
            </a:r>
            <a:r>
              <a:rPr spc="-175" dirty="0"/>
              <a:t>된</a:t>
            </a:r>
            <a:r>
              <a:rPr spc="25" dirty="0"/>
              <a:t> </a:t>
            </a:r>
            <a:r>
              <a:rPr spc="-165" dirty="0"/>
              <a:t>자료</a:t>
            </a:r>
            <a:r>
              <a:rPr spc="-175" dirty="0"/>
              <a:t>의</a:t>
            </a:r>
            <a:r>
              <a:rPr spc="15" dirty="0"/>
              <a:t> </a:t>
            </a:r>
            <a:r>
              <a:rPr spc="-165" dirty="0"/>
              <a:t>처리</a:t>
            </a:r>
            <a:r>
              <a:rPr spc="-580" dirty="0"/>
              <a:t>&gt;</a:t>
            </a:r>
          </a:p>
          <a:p>
            <a:pPr marL="180340" marR="5080">
              <a:lnSpc>
                <a:spcPct val="100400"/>
              </a:lnSpc>
              <a:spcBef>
                <a:spcPts val="1310"/>
              </a:spcBef>
            </a:pPr>
            <a:r>
              <a:rPr spc="-5" dirty="0"/>
              <a:t>선택된</a:t>
            </a:r>
            <a:r>
              <a:rPr spc="15" dirty="0"/>
              <a:t> </a:t>
            </a:r>
            <a:r>
              <a:rPr spc="-5" dirty="0"/>
              <a:t>학생을</a:t>
            </a:r>
            <a:r>
              <a:rPr spc="10" dirty="0"/>
              <a:t> </a:t>
            </a:r>
            <a:r>
              <a:rPr spc="-5" dirty="0"/>
              <a:t>더블</a:t>
            </a:r>
            <a:r>
              <a:rPr spc="10" dirty="0"/>
              <a:t> </a:t>
            </a:r>
            <a:r>
              <a:rPr spc="-5" dirty="0"/>
              <a:t>클릭하면</a:t>
            </a:r>
            <a:r>
              <a:rPr spc="30" dirty="0"/>
              <a:t> </a:t>
            </a:r>
            <a:r>
              <a:rPr spc="-5" dirty="0"/>
              <a:t>그 학생의</a:t>
            </a:r>
            <a:r>
              <a:rPr spc="20" dirty="0"/>
              <a:t> </a:t>
            </a:r>
            <a:r>
              <a:rPr spc="-5" dirty="0"/>
              <a:t>정보를</a:t>
            </a:r>
            <a:r>
              <a:rPr spc="15" dirty="0"/>
              <a:t> </a:t>
            </a:r>
            <a:r>
              <a:rPr spc="-5" dirty="0"/>
              <a:t>메 </a:t>
            </a:r>
            <a:r>
              <a:rPr spc="-720" dirty="0"/>
              <a:t> </a:t>
            </a:r>
            <a:r>
              <a:rPr spc="-5" dirty="0"/>
              <a:t>시지</a:t>
            </a:r>
            <a:r>
              <a:rPr spc="10" dirty="0"/>
              <a:t> </a:t>
            </a:r>
            <a:r>
              <a:rPr spc="-5" dirty="0"/>
              <a:t>박스로</a:t>
            </a:r>
            <a:r>
              <a:rPr spc="20" dirty="0"/>
              <a:t> </a:t>
            </a:r>
            <a:r>
              <a:rPr spc="-5" dirty="0"/>
              <a:t>보여주는</a:t>
            </a:r>
            <a:r>
              <a:rPr spc="25" dirty="0"/>
              <a:t> </a:t>
            </a:r>
            <a:r>
              <a:rPr spc="-5" dirty="0"/>
              <a:t>프로그램</a:t>
            </a:r>
            <a:r>
              <a:rPr spc="20" dirty="0"/>
              <a:t> </a:t>
            </a:r>
            <a:r>
              <a:rPr spc="-5" dirty="0"/>
              <a:t>만들기</a:t>
            </a:r>
          </a:p>
          <a:p>
            <a:pPr marL="161290" marR="441959">
              <a:lnSpc>
                <a:spcPct val="100000"/>
              </a:lnSpc>
              <a:spcBef>
                <a:spcPts val="1140"/>
              </a:spcBef>
            </a:pPr>
            <a:r>
              <a:rPr b="0" spc="20" dirty="0">
                <a:latin typeface="Gulim"/>
                <a:cs typeface="Gulim"/>
              </a:rPr>
              <a:t>-</a:t>
            </a:r>
            <a:r>
              <a:rPr b="0" spc="35" dirty="0">
                <a:latin typeface="Gulim"/>
                <a:cs typeface="Gulim"/>
              </a:rPr>
              <a:t> </a:t>
            </a:r>
            <a:r>
              <a:rPr spc="-30" dirty="0"/>
              <a:t>VBA</a:t>
            </a:r>
            <a:r>
              <a:rPr dirty="0"/>
              <a:t> </a:t>
            </a:r>
            <a:r>
              <a:rPr spc="-165" dirty="0"/>
              <a:t>편집창에서</a:t>
            </a:r>
            <a:r>
              <a:rPr spc="25" dirty="0"/>
              <a:t> </a:t>
            </a:r>
            <a:r>
              <a:rPr spc="-120" dirty="0"/>
              <a:t>ListBox1을</a:t>
            </a:r>
            <a:r>
              <a:rPr spc="-20" dirty="0"/>
              <a:t> </a:t>
            </a:r>
            <a:r>
              <a:rPr spc="-165" dirty="0"/>
              <a:t>선택하고</a:t>
            </a:r>
            <a:r>
              <a:rPr spc="25" dirty="0"/>
              <a:t> </a:t>
            </a:r>
            <a:r>
              <a:rPr spc="-45" dirty="0"/>
              <a:t>DblClick </a:t>
            </a:r>
            <a:r>
              <a:rPr spc="-725" dirty="0"/>
              <a:t> </a:t>
            </a:r>
            <a:r>
              <a:rPr spc="-175" dirty="0"/>
              <a:t>을</a:t>
            </a:r>
            <a:r>
              <a:rPr spc="10" dirty="0"/>
              <a:t> </a:t>
            </a:r>
            <a:r>
              <a:rPr spc="-165" dirty="0"/>
              <a:t>선택하면</a:t>
            </a:r>
            <a:r>
              <a:rPr spc="20" dirty="0"/>
              <a:t> </a:t>
            </a:r>
            <a:r>
              <a:rPr spc="-165" dirty="0"/>
              <a:t>매크로</a:t>
            </a:r>
            <a:r>
              <a:rPr spc="15" dirty="0"/>
              <a:t> </a:t>
            </a:r>
            <a:r>
              <a:rPr spc="305" dirty="0"/>
              <a:t>🕔름🕔</a:t>
            </a:r>
            <a:r>
              <a:rPr spc="20" dirty="0"/>
              <a:t> </a:t>
            </a:r>
            <a:r>
              <a:rPr spc="-170" dirty="0"/>
              <a:t>자동</a:t>
            </a:r>
            <a:r>
              <a:rPr spc="10" dirty="0"/>
              <a:t> </a:t>
            </a:r>
            <a:r>
              <a:rPr spc="-90" dirty="0"/>
              <a:t>생성.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70796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4.</a:t>
            </a:r>
            <a:r>
              <a:rPr spc="-15" dirty="0"/>
              <a:t> </a:t>
            </a:r>
            <a:r>
              <a:rPr spc="-270" dirty="0"/>
              <a:t>사용자</a:t>
            </a:r>
            <a:r>
              <a:rPr spc="-30" dirty="0"/>
              <a:t> </a:t>
            </a:r>
            <a:r>
              <a:rPr spc="-275" dirty="0"/>
              <a:t>정의</a:t>
            </a:r>
            <a:r>
              <a:rPr spc="-15" dirty="0"/>
              <a:t> </a:t>
            </a:r>
            <a:r>
              <a:rPr spc="-275" dirty="0"/>
              <a:t>폼을</a:t>
            </a:r>
            <a:r>
              <a:rPr spc="-10" dirty="0"/>
              <a:t> </a:t>
            </a:r>
            <a:r>
              <a:rPr spc="-270" dirty="0"/>
              <a:t>이용한</a:t>
            </a:r>
            <a:r>
              <a:rPr spc="-30" dirty="0"/>
              <a:t> </a:t>
            </a:r>
            <a:r>
              <a:rPr spc="-275" dirty="0"/>
              <a:t>목록</a:t>
            </a:r>
            <a:r>
              <a:rPr spc="-15" dirty="0"/>
              <a:t> </a:t>
            </a:r>
            <a:r>
              <a:rPr spc="-275" dirty="0"/>
              <a:t>검색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284" y="1914626"/>
            <a:ext cx="9612020" cy="30418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0680" y="1940891"/>
            <a:ext cx="876935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0830" marR="5080" indent="-278765">
              <a:lnSpc>
                <a:spcPct val="100000"/>
              </a:lnSpc>
              <a:spcBef>
                <a:spcPts val="95"/>
              </a:spcBef>
            </a:pPr>
            <a:r>
              <a:rPr sz="2100" spc="-40" dirty="0">
                <a:solidFill>
                  <a:srgbClr val="FFFFFF"/>
                </a:solidFill>
                <a:latin typeface="Gulim"/>
                <a:cs typeface="Gulim"/>
              </a:rPr>
              <a:t>Private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Gulim"/>
                <a:cs typeface="Gulim"/>
              </a:rPr>
              <a:t>Sub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ulim"/>
                <a:cs typeface="Gulim"/>
              </a:rPr>
              <a:t>ListBox1_DblClick(ByVal</a:t>
            </a:r>
            <a:r>
              <a:rPr sz="2100" spc="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Gulim"/>
                <a:cs typeface="Gulim"/>
              </a:rPr>
              <a:t>Cancel</a:t>
            </a:r>
            <a:r>
              <a:rPr sz="21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Gulim"/>
                <a:cs typeface="Gulim"/>
              </a:rPr>
              <a:t>As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Gulim"/>
                <a:cs typeface="Gulim"/>
              </a:rPr>
              <a:t>MSForms.ReturnBoolean)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ulim"/>
                <a:cs typeface="Gulim"/>
              </a:rPr>
              <a:t>msgStr</a:t>
            </a:r>
            <a:r>
              <a:rPr sz="21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=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"선택한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학생은"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Gulim"/>
                <a:cs typeface="Gulim"/>
              </a:rPr>
              <a:t>&amp;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Gulim"/>
                <a:cs typeface="Gulim"/>
              </a:rPr>
              <a:t>_</a:t>
            </a:r>
            <a:endParaRPr sz="2100">
              <a:latin typeface="Gulim"/>
              <a:cs typeface="Gulim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44494" y="2648161"/>
          <a:ext cx="5829935" cy="1226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3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337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2100"/>
                        </a:lnSpc>
                      </a:pPr>
                      <a:r>
                        <a:rPr sz="2100" spc="-15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학과: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ts val="2100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ListBox1.Column(0)</a:t>
                      </a:r>
                      <a:r>
                        <a:rPr sz="2100" spc="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6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ts val="2315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2315"/>
                        </a:lnSpc>
                      </a:pPr>
                      <a:r>
                        <a:rPr sz="2100" spc="-15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🕔름: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315"/>
                        </a:lnSpc>
                      </a:pPr>
                      <a:r>
                        <a:rPr sz="2100" spc="-1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ListBox1.Column(1)</a:t>
                      </a:r>
                      <a:r>
                        <a:rPr sz="2100" spc="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3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6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ts val="2310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2310"/>
                        </a:lnSpc>
                      </a:pPr>
                      <a:r>
                        <a:rPr sz="2100" spc="-15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학년: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ts val="2310"/>
                        </a:lnSpc>
                      </a:pPr>
                      <a:r>
                        <a:rPr sz="2100" spc="-9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ListBox1.Column(2)</a:t>
                      </a:r>
                      <a:r>
                        <a:rPr sz="2100" spc="8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6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31750">
                        <a:lnSpc>
                          <a:spcPts val="2215"/>
                        </a:lnSpc>
                      </a:pPr>
                      <a:r>
                        <a:rPr sz="2100" spc="-8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Chr(10)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2215"/>
                        </a:lnSpc>
                      </a:pPr>
                      <a:r>
                        <a:rPr sz="2100" spc="-15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학점: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"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ts val="2215"/>
                        </a:lnSpc>
                      </a:pPr>
                      <a:r>
                        <a:rPr sz="2100" spc="-9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ListBox1.Column(3)</a:t>
                      </a:r>
                      <a:r>
                        <a:rPr sz="2100" spc="6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&amp;</a:t>
                      </a:r>
                      <a:r>
                        <a:rPr sz="2100" spc="15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 </a:t>
                      </a:r>
                      <a:r>
                        <a:rPr sz="2100" spc="60" dirty="0">
                          <a:solidFill>
                            <a:srgbClr val="FFFFFF"/>
                          </a:solidFill>
                          <a:latin typeface="Gulim"/>
                          <a:cs typeface="Gulim"/>
                        </a:rPr>
                        <a:t>_</a:t>
                      </a:r>
                      <a:endParaRPr sz="2100">
                        <a:latin typeface="Gulim"/>
                        <a:cs typeface="Gulim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00680" y="3864668"/>
            <a:ext cx="4087495" cy="988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0830" marR="5080" indent="1483995">
              <a:lnSpc>
                <a:spcPct val="100400"/>
              </a:lnSpc>
              <a:spcBef>
                <a:spcPts val="85"/>
              </a:spcBef>
            </a:pPr>
            <a:r>
              <a:rPr sz="2100" spc="-85" dirty="0">
                <a:solidFill>
                  <a:srgbClr val="FFFFFF"/>
                </a:solidFill>
                <a:latin typeface="Gulim"/>
                <a:cs typeface="Gulim"/>
              </a:rPr>
              <a:t>Chr(10)</a:t>
            </a:r>
            <a:r>
              <a:rPr sz="21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Gulim"/>
                <a:cs typeface="Gulim"/>
              </a:rPr>
              <a:t>&amp;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"</a:t>
            </a:r>
            <a:r>
              <a:rPr sz="210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Gulim"/>
                <a:cs typeface="Gulim"/>
              </a:rPr>
              <a:t>입니다."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Gulim"/>
                <a:cs typeface="Gulim"/>
              </a:rPr>
              <a:t>MsgBox</a:t>
            </a:r>
            <a:r>
              <a:rPr sz="2100" spc="6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Gulim"/>
                <a:cs typeface="Gulim"/>
              </a:rPr>
              <a:t>msgStr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100" spc="-35" dirty="0">
                <a:solidFill>
                  <a:srgbClr val="FFFFFF"/>
                </a:solidFill>
                <a:latin typeface="Gulim"/>
                <a:cs typeface="Gulim"/>
              </a:rPr>
              <a:t>End</a:t>
            </a:r>
            <a:r>
              <a:rPr sz="210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Gulim"/>
                <a:cs typeface="Gulim"/>
              </a:rPr>
              <a:t>Sub</a:t>
            </a:r>
            <a:endParaRPr sz="2100">
              <a:latin typeface="Gulim"/>
              <a:cs typeface="Gulim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4967" y="4100410"/>
            <a:ext cx="3644468" cy="25391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261"/>
            <a:ext cx="10680700" cy="60104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8273" y="3238920"/>
            <a:ext cx="1351915" cy="596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50" spc="-315" dirty="0">
                <a:solidFill>
                  <a:srgbClr val="BFFF0D"/>
                </a:solidFill>
                <a:latin typeface="Gulim"/>
                <a:cs typeface="Gulim"/>
              </a:rPr>
              <a:t>제</a:t>
            </a:r>
            <a:r>
              <a:rPr sz="3750" spc="-635" dirty="0">
                <a:solidFill>
                  <a:srgbClr val="BFFF0D"/>
                </a:solidFill>
                <a:latin typeface="Gulim"/>
                <a:cs typeface="Gulim"/>
              </a:rPr>
              <a:t>1</a:t>
            </a:r>
            <a:r>
              <a:rPr sz="3750" spc="-120" dirty="0">
                <a:solidFill>
                  <a:srgbClr val="BFFF0D"/>
                </a:solidFill>
                <a:latin typeface="Gulim"/>
                <a:cs typeface="Gulim"/>
              </a:rPr>
              <a:t>3</a:t>
            </a:r>
            <a:r>
              <a:rPr sz="3750" spc="-310" dirty="0">
                <a:solidFill>
                  <a:srgbClr val="BFFF0D"/>
                </a:solidFill>
                <a:latin typeface="Gulim"/>
                <a:cs typeface="Gulim"/>
              </a:rPr>
              <a:t>강</a:t>
            </a:r>
            <a:endParaRPr sz="3750"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9140" y="3238920"/>
            <a:ext cx="4872990" cy="596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50" spc="-315" dirty="0">
                <a:solidFill>
                  <a:srgbClr val="BFFF0D"/>
                </a:solidFill>
                <a:latin typeface="Gulim"/>
                <a:cs typeface="Gulim"/>
              </a:rPr>
              <a:t>통계분석</a:t>
            </a:r>
            <a:r>
              <a:rPr sz="3750" spc="55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3750" spc="65" dirty="0">
                <a:solidFill>
                  <a:srgbClr val="BFFF0D"/>
                </a:solidFill>
                <a:latin typeface="Gulim"/>
                <a:cs typeface="Gulim"/>
              </a:rPr>
              <a:t>VBA</a:t>
            </a:r>
            <a:r>
              <a:rPr sz="3750" spc="35" dirty="0">
                <a:solidFill>
                  <a:srgbClr val="BFFF0D"/>
                </a:solidFill>
                <a:latin typeface="Gulim"/>
                <a:cs typeface="Gulim"/>
              </a:rPr>
              <a:t> </a:t>
            </a:r>
            <a:r>
              <a:rPr sz="3750" spc="-320" dirty="0">
                <a:solidFill>
                  <a:srgbClr val="BFFF0D"/>
                </a:solidFill>
                <a:latin typeface="Gulim"/>
                <a:cs typeface="Gulim"/>
              </a:rPr>
              <a:t>만들기(1)</a:t>
            </a:r>
            <a:endParaRPr sz="3750">
              <a:latin typeface="Gulim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4172" y="3381463"/>
            <a:ext cx="505459" cy="415925"/>
          </a:xfrm>
          <a:custGeom>
            <a:avLst/>
            <a:gdLst/>
            <a:ahLst/>
            <a:cxnLst/>
            <a:rect l="l" t="t" r="r" b="b"/>
            <a:pathLst>
              <a:path w="505460" h="415925">
                <a:moveTo>
                  <a:pt x="296862" y="0"/>
                </a:moveTo>
                <a:lnTo>
                  <a:pt x="296862" y="103568"/>
                </a:lnTo>
                <a:lnTo>
                  <a:pt x="0" y="103568"/>
                </a:lnTo>
                <a:lnTo>
                  <a:pt x="0" y="312254"/>
                </a:lnTo>
                <a:lnTo>
                  <a:pt x="296862" y="312254"/>
                </a:lnTo>
                <a:lnTo>
                  <a:pt x="296862" y="415823"/>
                </a:lnTo>
                <a:lnTo>
                  <a:pt x="505421" y="207149"/>
                </a:lnTo>
                <a:lnTo>
                  <a:pt x="296862" y="0"/>
                </a:lnTo>
                <a:close/>
              </a:path>
            </a:pathLst>
          </a:custGeom>
          <a:solidFill>
            <a:srgbClr val="BFF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4294" y="2075558"/>
            <a:ext cx="2372360" cy="524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b="0" spc="-175" dirty="0">
                <a:latin typeface="Dotum"/>
                <a:cs typeface="Dotum"/>
              </a:rPr>
              <a:t>다음시간에는</a:t>
            </a:r>
            <a:endParaRPr sz="3250">
              <a:latin typeface="Dotum"/>
              <a:cs typeface="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6069" y="4574246"/>
            <a:ext cx="3455670" cy="524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spc="-175" dirty="0">
                <a:solidFill>
                  <a:srgbClr val="FFFFFF"/>
                </a:solidFill>
                <a:latin typeface="Dotum"/>
                <a:cs typeface="Dotum"/>
              </a:rPr>
              <a:t>를</a:t>
            </a:r>
            <a:r>
              <a:rPr sz="3250" spc="-1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3250" spc="-155" dirty="0">
                <a:solidFill>
                  <a:srgbClr val="FFFFFF"/>
                </a:solidFill>
                <a:latin typeface="Dotum"/>
                <a:cs typeface="Dotum"/>
              </a:rPr>
              <a:t>학습하겠습니다.</a:t>
            </a:r>
            <a:endParaRPr sz="3250">
              <a:latin typeface="Dotum"/>
              <a:cs typeface="Dot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5492" y="2744012"/>
            <a:ext cx="9251315" cy="22860"/>
          </a:xfrm>
          <a:custGeom>
            <a:avLst/>
            <a:gdLst/>
            <a:ahLst/>
            <a:cxnLst/>
            <a:rect l="l" t="t" r="r" b="b"/>
            <a:pathLst>
              <a:path w="9251315" h="22860">
                <a:moveTo>
                  <a:pt x="9251226" y="0"/>
                </a:moveTo>
                <a:lnTo>
                  <a:pt x="0" y="0"/>
                </a:lnTo>
                <a:lnTo>
                  <a:pt x="0" y="22834"/>
                </a:lnTo>
                <a:lnTo>
                  <a:pt x="9251226" y="22834"/>
                </a:lnTo>
                <a:lnTo>
                  <a:pt x="9251226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5492" y="4524616"/>
            <a:ext cx="9251315" cy="22860"/>
          </a:xfrm>
          <a:custGeom>
            <a:avLst/>
            <a:gdLst/>
            <a:ahLst/>
            <a:cxnLst/>
            <a:rect l="l" t="t" r="r" b="b"/>
            <a:pathLst>
              <a:path w="9251315" h="22860">
                <a:moveTo>
                  <a:pt x="9251226" y="0"/>
                </a:moveTo>
                <a:lnTo>
                  <a:pt x="0" y="0"/>
                </a:lnTo>
                <a:lnTo>
                  <a:pt x="0" y="22834"/>
                </a:lnTo>
                <a:lnTo>
                  <a:pt x="9251226" y="22834"/>
                </a:lnTo>
                <a:lnTo>
                  <a:pt x="9251226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404939" y="4703584"/>
            <a:ext cx="9185910" cy="1548130"/>
          </a:xfrm>
          <a:custGeom>
            <a:avLst/>
            <a:gdLst/>
            <a:ahLst/>
            <a:cxnLst/>
            <a:rect l="l" t="t" r="r" b="b"/>
            <a:pathLst>
              <a:path w="9185910" h="1548129">
                <a:moveTo>
                  <a:pt x="0" y="0"/>
                </a:moveTo>
                <a:lnTo>
                  <a:pt x="9185770" y="0"/>
                </a:lnTo>
                <a:lnTo>
                  <a:pt x="9185770" y="1547545"/>
                </a:lnTo>
                <a:lnTo>
                  <a:pt x="0" y="1547545"/>
                </a:lnTo>
                <a:lnTo>
                  <a:pt x="0" y="0"/>
                </a:lnTo>
                <a:close/>
              </a:path>
            </a:pathLst>
          </a:custGeom>
          <a:ln w="106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3488" y="4713324"/>
            <a:ext cx="7326630" cy="1451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8770" marR="5080" indent="-318770">
              <a:lnSpc>
                <a:spcPct val="101699"/>
              </a:lnSpc>
              <a:spcBef>
                <a:spcPts val="90"/>
              </a:spcBef>
              <a:buAutoNum type="arabicPeriod"/>
              <a:tabLst>
                <a:tab pos="318770" algn="l"/>
                <a:tab pos="2070735" algn="l"/>
              </a:tabLst>
            </a:pPr>
            <a:r>
              <a:rPr sz="2300" spc="-175" dirty="0">
                <a:solidFill>
                  <a:srgbClr val="FFFFFF"/>
                </a:solidFill>
                <a:latin typeface="Gulim"/>
                <a:cs typeface="Gulim"/>
              </a:rPr>
              <a:t>‘개발도구’	</a:t>
            </a:r>
            <a:r>
              <a:rPr sz="2300" spc="-15" dirty="0">
                <a:solidFill>
                  <a:srgbClr val="FFFFFF"/>
                </a:solidFill>
                <a:latin typeface="Gulim"/>
                <a:cs typeface="Gulim"/>
              </a:rPr>
              <a:t>‘Visual</a:t>
            </a:r>
            <a:r>
              <a:rPr sz="23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80" dirty="0">
                <a:solidFill>
                  <a:srgbClr val="FFFFFF"/>
                </a:solidFill>
                <a:latin typeface="Gulim"/>
                <a:cs typeface="Gulim"/>
              </a:rPr>
              <a:t>Basic’</a:t>
            </a:r>
            <a:r>
              <a:rPr sz="23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클릭</a:t>
            </a:r>
            <a:r>
              <a:rPr sz="23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3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Gulim"/>
                <a:cs typeface="Gulim"/>
              </a:rPr>
              <a:t>VBA</a:t>
            </a:r>
            <a:r>
              <a:rPr sz="23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편집창🕔</a:t>
            </a:r>
            <a:r>
              <a:rPr sz="23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Gulim"/>
                <a:cs typeface="Gulim"/>
              </a:rPr>
              <a:t>열림. </a:t>
            </a:r>
            <a:r>
              <a:rPr sz="2300" spc="-7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Gulim"/>
                <a:cs typeface="Gulim"/>
              </a:rPr>
              <a:t>VBA</a:t>
            </a:r>
            <a:r>
              <a:rPr sz="23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편집창에서</a:t>
            </a:r>
            <a:r>
              <a:rPr sz="23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3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300" spc="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3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Gulim"/>
                <a:cs typeface="Gulim"/>
              </a:rPr>
              <a:t>실행.</a:t>
            </a:r>
            <a:endParaRPr sz="23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Gulim"/>
              <a:buAutoNum type="arabicPeriod"/>
            </a:pPr>
            <a:endParaRPr sz="2200">
              <a:latin typeface="Gulim"/>
              <a:cs typeface="Gulim"/>
            </a:endParaRPr>
          </a:p>
          <a:p>
            <a:pPr marL="358140" indent="-346075">
              <a:lnSpc>
                <a:spcPct val="100000"/>
              </a:lnSpc>
              <a:buAutoNum type="arabicPeriod"/>
              <a:tabLst>
                <a:tab pos="358775" algn="l"/>
                <a:tab pos="3343275" algn="l"/>
                <a:tab pos="5535295" algn="l"/>
              </a:tabLst>
            </a:pPr>
            <a:r>
              <a:rPr sz="2300" spc="55" dirty="0">
                <a:solidFill>
                  <a:srgbClr val="FFFFFF"/>
                </a:solidFill>
                <a:latin typeface="Gulim"/>
                <a:cs typeface="Gulim"/>
              </a:rPr>
              <a:t>VBA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편집창의</a:t>
            </a:r>
            <a:r>
              <a:rPr sz="23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Gulim"/>
                <a:cs typeface="Gulim"/>
              </a:rPr>
              <a:t>‘삽입’	</a:t>
            </a:r>
            <a:r>
              <a:rPr sz="2300" spc="-170" dirty="0">
                <a:solidFill>
                  <a:srgbClr val="FFFFFF"/>
                </a:solidFill>
                <a:latin typeface="Gulim"/>
                <a:cs typeface="Gulim"/>
              </a:rPr>
              <a:t>‘사용자</a:t>
            </a:r>
            <a:r>
              <a:rPr sz="2300" spc="4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3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Gulim"/>
                <a:cs typeface="Gulim"/>
              </a:rPr>
              <a:t>폼’	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항목</a:t>
            </a:r>
            <a:r>
              <a:rPr sz="23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Gulim"/>
                <a:cs typeface="Gulim"/>
              </a:rPr>
              <a:t>선택</a:t>
            </a:r>
            <a:endParaRPr sz="23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97963" y="4858194"/>
            <a:ext cx="1664335" cy="1206500"/>
            <a:chOff x="2297963" y="4858194"/>
            <a:chExt cx="1664335" cy="1206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963" y="4858194"/>
              <a:ext cx="234442" cy="1964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8961" y="5868060"/>
              <a:ext cx="232918" cy="19648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312" y="2312200"/>
            <a:ext cx="246621" cy="2010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312" y="2723438"/>
            <a:ext cx="246621" cy="19801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8983" y="1706629"/>
            <a:ext cx="8173084" cy="208026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</a:t>
            </a:r>
            <a:endParaRPr sz="2100">
              <a:latin typeface="Gulim"/>
              <a:cs typeface="Gulim"/>
            </a:endParaRPr>
          </a:p>
          <a:p>
            <a:pPr marL="281940">
              <a:lnSpc>
                <a:spcPct val="100000"/>
              </a:lnSpc>
              <a:spcBef>
                <a:spcPts val="705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엑셀에서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받을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다양한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형식을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말함.</a:t>
            </a:r>
            <a:endParaRPr sz="2100">
              <a:latin typeface="Gulim"/>
              <a:cs typeface="Gulim"/>
            </a:endParaRPr>
          </a:p>
          <a:p>
            <a:pPr marL="383540" marR="5080" indent="-9525">
              <a:lnSpc>
                <a:spcPct val="128000"/>
              </a:lnSpc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입력은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Gulim"/>
                <a:cs typeface="Gulim"/>
              </a:rPr>
              <a:t>버튼(라디오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Gulim"/>
                <a:cs typeface="Gulim"/>
              </a:rPr>
              <a:t>버튼),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버튼,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등을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포함하고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있으며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사용자가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이들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폼에서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마우스나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자판을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이용하여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할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endParaRPr sz="2100">
              <a:latin typeface="Gulim"/>
              <a:cs typeface="Gulim"/>
            </a:endParaRPr>
          </a:p>
          <a:p>
            <a:pPr marL="383540">
              <a:lnSpc>
                <a:spcPct val="100000"/>
              </a:lnSpc>
              <a:spcBef>
                <a:spcPts val="755"/>
              </a:spcBef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있도록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함</a:t>
            </a:r>
            <a:r>
              <a:rPr sz="2100" spc="-75" dirty="0">
                <a:solidFill>
                  <a:srgbClr val="FFFFFF"/>
                </a:solidFill>
                <a:latin typeface="Gulim"/>
                <a:cs typeface="Gulim"/>
              </a:rPr>
              <a:t>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069" y="884980"/>
            <a:ext cx="10126980" cy="705485"/>
            <a:chOff x="277069" y="884980"/>
            <a:chExt cx="10126980" cy="705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94" y="895629"/>
              <a:ext cx="10106774" cy="6839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69" y="884980"/>
              <a:ext cx="10126560" cy="7052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3814" y="901725"/>
              <a:ext cx="10093325" cy="671830"/>
            </a:xfrm>
            <a:custGeom>
              <a:avLst/>
              <a:gdLst/>
              <a:ahLst/>
              <a:cxnLst/>
              <a:rect l="l" t="t" r="r" b="b"/>
              <a:pathLst>
                <a:path w="10093325" h="671830">
                  <a:moveTo>
                    <a:pt x="0" y="111188"/>
                  </a:moveTo>
                  <a:lnTo>
                    <a:pt x="8823" y="68113"/>
                  </a:lnTo>
                  <a:lnTo>
                    <a:pt x="32916" y="32748"/>
                  </a:lnTo>
                  <a:lnTo>
                    <a:pt x="68713" y="8806"/>
                  </a:lnTo>
                  <a:lnTo>
                    <a:pt x="112649" y="0"/>
                  </a:lnTo>
                  <a:lnTo>
                    <a:pt x="9981946" y="0"/>
                  </a:lnTo>
                  <a:lnTo>
                    <a:pt x="10024999" y="8806"/>
                  </a:lnTo>
                  <a:lnTo>
                    <a:pt x="10060344" y="32748"/>
                  </a:lnTo>
                  <a:lnTo>
                    <a:pt x="10084271" y="68113"/>
                  </a:lnTo>
                  <a:lnTo>
                    <a:pt x="10093071" y="111188"/>
                  </a:lnTo>
                  <a:lnTo>
                    <a:pt x="10093071" y="560527"/>
                  </a:lnTo>
                  <a:lnTo>
                    <a:pt x="10084271" y="603601"/>
                  </a:lnTo>
                  <a:lnTo>
                    <a:pt x="10060344" y="638967"/>
                  </a:lnTo>
                  <a:lnTo>
                    <a:pt x="10024999" y="662909"/>
                  </a:lnTo>
                  <a:lnTo>
                    <a:pt x="9981946" y="671715"/>
                  </a:lnTo>
                  <a:lnTo>
                    <a:pt x="112649" y="671715"/>
                  </a:lnTo>
                  <a:lnTo>
                    <a:pt x="68713" y="662909"/>
                  </a:lnTo>
                  <a:lnTo>
                    <a:pt x="32916" y="638967"/>
                  </a:lnTo>
                  <a:lnTo>
                    <a:pt x="8823" y="603601"/>
                  </a:lnTo>
                  <a:lnTo>
                    <a:pt x="0" y="560527"/>
                  </a:lnTo>
                  <a:lnTo>
                    <a:pt x="0" y="111188"/>
                  </a:lnTo>
                  <a:close/>
                </a:path>
              </a:pathLst>
            </a:custGeom>
            <a:ln w="33489">
              <a:solidFill>
                <a:srgbClr val="D995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67727" y="1739480"/>
            <a:ext cx="8441690" cy="4795520"/>
            <a:chOff x="867727" y="1739480"/>
            <a:chExt cx="8441690" cy="47955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954" y="1759280"/>
              <a:ext cx="8410892" cy="47599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727" y="1739480"/>
              <a:ext cx="8441347" cy="4794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001" y="1745564"/>
            <a:ext cx="6004090" cy="21751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7050" y="3934262"/>
            <a:ext cx="8730615" cy="259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3540" marR="443865" indent="-371475">
              <a:lnSpc>
                <a:spcPct val="100000"/>
              </a:lnSpc>
              <a:spcBef>
                <a:spcPts val="9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Ⓐ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개체선택을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하는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항목.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Ⓑ부터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Ⓟ까지의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도구가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만들어져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25" dirty="0">
                <a:solidFill>
                  <a:srgbClr val="FFFFFF"/>
                </a:solidFill>
                <a:latin typeface="Gulim"/>
                <a:cs typeface="Gulim"/>
              </a:rPr>
              <a:t>상태에서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특정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도구를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선택할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ts val="2520"/>
              </a:lnSpc>
              <a:spcBef>
                <a:spcPts val="10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Ⓑ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Gulim"/>
                <a:cs typeface="Gulim"/>
              </a:rPr>
              <a:t>이름표(Label)를</a:t>
            </a:r>
            <a:r>
              <a:rPr sz="21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폼은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받지는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않고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각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설명에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Ⓒ</a:t>
            </a:r>
            <a:r>
              <a:rPr sz="21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문자열을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입력받을</a:t>
            </a:r>
            <a:r>
              <a:rPr sz="210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폼을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383540" marR="5080" indent="-371475">
              <a:lnSpc>
                <a:spcPct val="1004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Ⓓ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Gulim"/>
                <a:cs typeface="Gulim"/>
              </a:rPr>
              <a:t>박스(combo</a:t>
            </a:r>
            <a:r>
              <a:rPr sz="21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ulim"/>
                <a:cs typeface="Gulim"/>
              </a:rPr>
              <a:t>box)</a:t>
            </a:r>
            <a:r>
              <a:rPr sz="21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가지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중에서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선택할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옵션을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보여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10" dirty="0">
                <a:solidFill>
                  <a:srgbClr val="FFFFFF"/>
                </a:solidFill>
                <a:latin typeface="Gulim"/>
                <a:cs typeface="Gulim"/>
              </a:rPr>
              <a:t>줌.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박스의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항목은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중에서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하나만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가능.</a:t>
            </a:r>
            <a:endParaRPr sz="2100">
              <a:latin typeface="Gulim"/>
              <a:cs typeface="Gulim"/>
            </a:endParaRPr>
          </a:p>
          <a:p>
            <a:pPr marL="290830" marR="522605" indent="-278765">
              <a:lnSpc>
                <a:spcPts val="2530"/>
              </a:lnSpc>
              <a:spcBef>
                <a:spcPts val="7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Ⓔ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목록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Gulim"/>
                <a:cs typeface="Gulim"/>
              </a:rPr>
              <a:t>상자(list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ulim"/>
                <a:cs typeface="Gulim"/>
              </a:rPr>
              <a:t>box)</a:t>
            </a:r>
            <a:r>
              <a:rPr sz="2100" spc="5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콤보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박스와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비슷하나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목록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상자에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보이는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500" dirty="0">
                <a:solidFill>
                  <a:srgbClr val="FFFFFF"/>
                </a:solidFill>
                <a:latin typeface="Gulim"/>
                <a:cs typeface="Gulim"/>
              </a:rPr>
              <a:t>항목이 </a:t>
            </a:r>
            <a:r>
              <a:rPr sz="2100" spc="-68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사전에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정해진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개수만큼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보이며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필요한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경우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스크롤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바도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50" dirty="0">
                <a:solidFill>
                  <a:srgbClr val="FFFFFF"/>
                </a:solidFill>
                <a:latin typeface="Gulim"/>
                <a:cs typeface="Gulim"/>
              </a:rPr>
              <a:t>생성됨.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22" y="1673974"/>
            <a:ext cx="5970600" cy="19466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0481" y="3708074"/>
            <a:ext cx="8109584" cy="2910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20"/>
              </a:lnSpc>
              <a:spcBef>
                <a:spcPts val="95"/>
              </a:spcBef>
              <a:tabLst>
                <a:tab pos="3076575" algn="l"/>
              </a:tabLst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Ⓕ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체크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Gulim"/>
                <a:cs typeface="Gulim"/>
              </a:rPr>
              <a:t>박스(check</a:t>
            </a:r>
            <a:r>
              <a:rPr sz="21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Gulim"/>
                <a:cs typeface="Gulim"/>
              </a:rPr>
              <a:t>box)	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클릭하여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체크할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양식을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383540">
              <a:lnSpc>
                <a:spcPct val="100000"/>
              </a:lnSpc>
            </a:pP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버튼과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달리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프레임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안에서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이상의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체크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선택이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가능.</a:t>
            </a:r>
            <a:endParaRPr sz="2100">
              <a:latin typeface="Gulim"/>
              <a:cs typeface="Gulim"/>
            </a:endParaRPr>
          </a:p>
          <a:p>
            <a:pPr marL="383540" marR="775335" indent="-371475">
              <a:lnSpc>
                <a:spcPct val="100000"/>
              </a:lnSpc>
              <a:spcBef>
                <a:spcPts val="10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Ⓖ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Gulim"/>
                <a:cs typeface="Gulim"/>
              </a:rPr>
              <a:t>버튼(라디오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5" dirty="0">
                <a:solidFill>
                  <a:srgbClr val="FFFFFF"/>
                </a:solidFill>
                <a:latin typeface="Gulim"/>
                <a:cs typeface="Gulim"/>
              </a:rPr>
              <a:t>버튼)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체크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박스와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달리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프레임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25" dirty="0">
                <a:solidFill>
                  <a:srgbClr val="FFFFFF"/>
                </a:solidFill>
                <a:latin typeface="Gulim"/>
                <a:cs typeface="Gulim"/>
              </a:rPr>
              <a:t>안에서는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하나의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옵션만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선택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가능.</a:t>
            </a:r>
            <a:endParaRPr sz="2100">
              <a:latin typeface="Gulim"/>
              <a:cs typeface="Gulim"/>
            </a:endParaRPr>
          </a:p>
          <a:p>
            <a:pPr marL="383540" marR="1803400" indent="-371475">
              <a:lnSpc>
                <a:spcPct val="1004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Ⓗ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전환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단추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또는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토글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버튼(toggle</a:t>
            </a:r>
            <a:r>
              <a:rPr sz="2100" spc="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Gulim"/>
                <a:cs typeface="Gulim"/>
              </a:rPr>
              <a:t>button)이라고</a:t>
            </a:r>
            <a:r>
              <a:rPr sz="2100" spc="7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665" dirty="0">
                <a:solidFill>
                  <a:srgbClr val="FFFFFF"/>
                </a:solidFill>
                <a:latin typeface="Gulim"/>
                <a:cs typeface="Gulim"/>
              </a:rPr>
              <a:t>하며 </a:t>
            </a:r>
            <a:r>
              <a:rPr sz="2100" spc="-66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Gulim"/>
                <a:cs typeface="Gulim"/>
              </a:rPr>
              <a:t>On/Off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할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양식을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383540" marR="1267460" indent="-371475">
              <a:lnSpc>
                <a:spcPts val="2530"/>
              </a:lnSpc>
              <a:spcBef>
                <a:spcPts val="7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Ⓘ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Gulim"/>
                <a:cs typeface="Gulim"/>
              </a:rPr>
              <a:t>프레임(Frame)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또는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그룹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상자라고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하며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505" dirty="0">
                <a:solidFill>
                  <a:srgbClr val="FFFFFF"/>
                </a:solidFill>
                <a:latin typeface="Gulim"/>
                <a:cs typeface="Gulim"/>
              </a:rPr>
              <a:t>양식을 </a:t>
            </a:r>
            <a:r>
              <a:rPr sz="2100" spc="-6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하나로</a:t>
            </a:r>
            <a:r>
              <a:rPr sz="2100" spc="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묶을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50" dirty="0">
                <a:solidFill>
                  <a:srgbClr val="FFFFFF"/>
                </a:solidFill>
                <a:latin typeface="Gulim"/>
                <a:cs typeface="Gulim"/>
              </a:rPr>
              <a:t>사용함.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ts val="2435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Ⓙ</a:t>
            </a:r>
            <a:r>
              <a:rPr sz="2100" b="1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명령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버튼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Gulim"/>
                <a:cs typeface="Gulim"/>
              </a:rPr>
              <a:t>: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버튼을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클릭할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명령이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수행될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있는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기능을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제공.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0" y="927774"/>
            <a:ext cx="50609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85" dirty="0">
                <a:latin typeface="Gulim"/>
                <a:cs typeface="Gulim"/>
              </a:rPr>
              <a:t>1</a:t>
            </a:r>
            <a:r>
              <a:rPr b="0" spc="-125" dirty="0">
                <a:latin typeface="Gulim"/>
                <a:cs typeface="Gulim"/>
              </a:rPr>
              <a:t>.</a:t>
            </a:r>
            <a:r>
              <a:rPr b="0" spc="5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사용자</a:t>
            </a:r>
            <a:r>
              <a:rPr b="0" spc="85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정의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폼</a:t>
            </a:r>
            <a:r>
              <a:rPr b="0" spc="70" dirty="0">
                <a:latin typeface="Gulim"/>
                <a:cs typeface="Gulim"/>
              </a:rPr>
              <a:t> </a:t>
            </a:r>
            <a:r>
              <a:rPr b="0" spc="-280" dirty="0">
                <a:latin typeface="Gulim"/>
                <a:cs typeface="Gulim"/>
              </a:rPr>
              <a:t>시작하기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22" y="1843049"/>
            <a:ext cx="5970600" cy="21979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255" y="4128832"/>
            <a:ext cx="8557260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20"/>
              </a:lnSpc>
              <a:spcBef>
                <a:spcPts val="9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Ⓚ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탭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5" dirty="0">
                <a:solidFill>
                  <a:srgbClr val="FFFFFF"/>
                </a:solidFill>
                <a:latin typeface="Gulim"/>
                <a:cs typeface="Gulim"/>
              </a:rPr>
              <a:t>만들기:</a:t>
            </a:r>
            <a:r>
              <a:rPr sz="2100" spc="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페이지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안에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개의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연속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탭을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Ⓛ</a:t>
            </a:r>
            <a:r>
              <a:rPr sz="2100" b="1" spc="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다중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페이지로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여러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페이지를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한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개의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그룹으로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만들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ts val="2520"/>
              </a:lnSpc>
              <a:spcBef>
                <a:spcPts val="10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Ⓜ</a:t>
            </a:r>
            <a:r>
              <a:rPr sz="2100" b="1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스크롤바를</a:t>
            </a:r>
            <a:r>
              <a:rPr sz="2100" spc="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만듬.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Ⓝ</a:t>
            </a:r>
            <a:r>
              <a:rPr sz="2100" b="1" spc="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스핀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버튼: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스크롤바와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비슷하나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하나씩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좌우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또는</a:t>
            </a:r>
            <a:r>
              <a:rPr sz="2100" spc="3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상하로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이동할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445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Ⓞ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이미지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삽입.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사용자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정의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폼에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그림을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삽입할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endParaRPr sz="21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100" b="1" spc="810" dirty="0">
                <a:solidFill>
                  <a:srgbClr val="FFFFFF"/>
                </a:solidFill>
                <a:latin typeface="Malgun Gothic"/>
                <a:cs typeface="Malgun Gothic"/>
              </a:rPr>
              <a:t>Ⓟ</a:t>
            </a:r>
            <a:r>
              <a:rPr sz="21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셀의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범위를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입력</a:t>
            </a:r>
            <a:r>
              <a:rPr sz="2100" spc="1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받을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Gulim"/>
                <a:cs typeface="Gulim"/>
              </a:rPr>
              <a:t>때</a:t>
            </a:r>
            <a:r>
              <a:rPr sz="2100" spc="3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사용.</a:t>
            </a:r>
            <a:r>
              <a:rPr sz="2100" spc="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Gulim"/>
                <a:cs typeface="Gulim"/>
              </a:rPr>
              <a:t>RefEdit로</a:t>
            </a:r>
            <a:r>
              <a:rPr sz="2100" spc="4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Gulim"/>
                <a:cs typeface="Gulim"/>
              </a:rPr>
              <a:t>불림.</a:t>
            </a:r>
            <a:endParaRPr sz="21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1611</Words>
  <Application>Microsoft Office PowerPoint</Application>
  <PresentationFormat>사용자 지정</PresentationFormat>
  <Paragraphs>187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KoPubWorld돋움체 Bold</vt:lpstr>
      <vt:lpstr>Gulim</vt:lpstr>
      <vt:lpstr>Dotum</vt:lpstr>
      <vt:lpstr>Malgun Gothic</vt:lpstr>
      <vt:lpstr>Arial</vt:lpstr>
      <vt:lpstr>Calibri</vt:lpstr>
      <vt:lpstr>Times New Roman</vt:lpstr>
      <vt:lpstr>Office Theme</vt:lpstr>
      <vt:lpstr>12강</vt:lpstr>
      <vt:lpstr>학습 목표</vt:lpstr>
      <vt:lpstr>PowerPoint 프레젠테이션</vt:lpstr>
      <vt:lpstr>1. 사용자 정의 폼 사용하기</vt:lpstr>
      <vt:lpstr>1. 사용자 정의 폼 시작하기</vt:lpstr>
      <vt:lpstr>1. 사용자 정의 폼 시작하기</vt:lpstr>
      <vt:lpstr>1. 사용자 정의 폼 시작하기</vt:lpstr>
      <vt:lpstr>1. 사용자 정의 폼 시작하기</vt:lpstr>
      <vt:lpstr>1. 사용자 정의 폼 시작하기</vt:lpstr>
      <vt:lpstr>2. 폼양식 삽입하기</vt:lpstr>
      <vt:lpstr>2. 폼양식 삽입하기</vt:lpstr>
      <vt:lpstr>2. 폼양식 삽입하기</vt:lpstr>
      <vt:lpstr>2. 폼양식 삽입하기</vt:lpstr>
      <vt:lpstr>2. 폼양식 삽입하기</vt:lpstr>
      <vt:lpstr>PowerPoint 프레젠테이션</vt:lpstr>
      <vt:lpstr>2. 폼양식 삽입하기</vt:lpstr>
      <vt:lpstr>2. 폼양식 삽입하기</vt:lpstr>
      <vt:lpstr>2. 폼양식 삽입하기</vt:lpstr>
      <vt:lpstr>2. 폼양식 삽입하기</vt:lpstr>
      <vt:lpstr>2. 폼양식 삽입하기</vt:lpstr>
      <vt:lpstr>2. 폼양식 삽입하기</vt:lpstr>
      <vt:lpstr>PowerPoint 프레젠테이션</vt:lpstr>
      <vt:lpstr>PowerPoint 프레젠테이션</vt:lpstr>
      <vt:lpstr>3. 양식 컨트롤 개체의 속성 변경</vt:lpstr>
      <vt:lpstr>3. 양식 컨트롤 개체의 속성 변경</vt:lpstr>
      <vt:lpstr>3. 양식 컨트롤 개체의 속성 변경</vt:lpstr>
      <vt:lpstr>3. 양식 컨트롤 개체의 속성 변경</vt:lpstr>
      <vt:lpstr>3. 양식 컨트롤 개체의 속성 변경</vt:lpstr>
      <vt:lpstr>4. 사용자 정의 폼을 이용한 목록 검색</vt:lpstr>
      <vt:lpstr>4. 사용자 정의 폼을 이용한 목록 검색</vt:lpstr>
      <vt:lpstr>4. 사용자 정의 폼을 이용한 목록 검색</vt:lpstr>
      <vt:lpstr>4. 사용자 정의 폼을 이용한 목록 검색</vt:lpstr>
      <vt:lpstr>PowerPoint 프레젠테이션</vt:lpstr>
      <vt:lpstr>PowerPoint 프레젠테이션</vt:lpstr>
      <vt:lpstr>4. 사용자 정의 폼을 이용한 목록 검색</vt:lpstr>
      <vt:lpstr>PowerPoint 프레젠테이션</vt:lpstr>
      <vt:lpstr>PowerPoint 프레젠테이션</vt:lpstr>
      <vt:lpstr>PowerPoint 프레젠테이션</vt:lpstr>
      <vt:lpstr>4. 사용자 정의 폼을 이용한 목록 검색</vt:lpstr>
      <vt:lpstr>4. 사용자 정의 폼을 이용한 목록 검색</vt:lpstr>
      <vt:lpstr>4. 사용자 정의 폼을 이용한 목록 검색</vt:lpstr>
      <vt:lpstr>PowerPoint 프레젠테이션</vt:lpstr>
      <vt:lpstr>4. 사용자 정의 폼을 이용한 목록 검색</vt:lpstr>
      <vt:lpstr>4. 사용자 정의 폼을 이용한 목록 검색</vt:lpstr>
      <vt:lpstr>4. 사용자 정의 폼을 이용한 목록 검색</vt:lpstr>
      <vt:lpstr>4. 사용자 정의 폼을 이용한 목록 검색</vt:lpstr>
      <vt:lpstr>다음시간에는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12강</dc:title>
  <dc:creator>이양구</dc:creator>
  <cp:lastModifiedBy>김 태정</cp:lastModifiedBy>
  <cp:revision>2</cp:revision>
  <dcterms:created xsi:type="dcterms:W3CDTF">2021-10-25T07:26:45Z</dcterms:created>
  <dcterms:modified xsi:type="dcterms:W3CDTF">2021-10-25T08:28:57Z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2020-10-23T00:00:00Z</vt:filetime>
  </property>
  <property fmtid="{D5CDD505-2E9C-101B-9397-08002B2CF9AE}" pid="3" name="Creator">
    <vt:lpwstr>Hancom PDF 1.3.0.538</vt:lpwstr>
  </property>
  <property fmtid="{D5CDD505-2E9C-101B-9397-08002B2CF9AE}" pid="4" name="LastSaved">
    <vt:filetime>2021-10-25T00:00:00Z</vt:filetime>
  </property>
</Properties>
</file>